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g&amp;ehk=m502al9xyAo341dNklQRpw&amp;r=0&amp;pid=OfficeInsert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7.xml" ContentType="application/vnd.openxmlformats-officedocument.theme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27" r:id="rId2"/>
    <p:sldMasterId id="2147483729" r:id="rId3"/>
    <p:sldMasterId id="2147483754" r:id="rId4"/>
    <p:sldMasterId id="2147483766" r:id="rId5"/>
    <p:sldMasterId id="2147483790" r:id="rId6"/>
    <p:sldMasterId id="2147483814" r:id="rId7"/>
    <p:sldMasterId id="2147483838" r:id="rId8"/>
  </p:sldMasterIdLst>
  <p:notesMasterIdLst>
    <p:notesMasterId r:id="rId70"/>
  </p:notesMasterIdLst>
  <p:sldIdLst>
    <p:sldId id="347" r:id="rId9"/>
    <p:sldId id="348" r:id="rId10"/>
    <p:sldId id="453" r:id="rId11"/>
    <p:sldId id="454" r:id="rId12"/>
    <p:sldId id="354" r:id="rId13"/>
    <p:sldId id="356" r:id="rId14"/>
    <p:sldId id="456" r:id="rId15"/>
    <p:sldId id="355" r:id="rId16"/>
    <p:sldId id="1998" r:id="rId17"/>
    <p:sldId id="461" r:id="rId18"/>
    <p:sldId id="460" r:id="rId19"/>
    <p:sldId id="316" r:id="rId20"/>
    <p:sldId id="1999" r:id="rId21"/>
    <p:sldId id="2000" r:id="rId22"/>
    <p:sldId id="2001" r:id="rId23"/>
    <p:sldId id="463" r:id="rId24"/>
    <p:sldId id="312" r:id="rId25"/>
    <p:sldId id="2002" r:id="rId26"/>
    <p:sldId id="466" r:id="rId27"/>
    <p:sldId id="464" r:id="rId28"/>
    <p:sldId id="465" r:id="rId29"/>
    <p:sldId id="374" r:id="rId30"/>
    <p:sldId id="380" r:id="rId31"/>
    <p:sldId id="379" r:id="rId32"/>
    <p:sldId id="378" r:id="rId33"/>
    <p:sldId id="377" r:id="rId34"/>
    <p:sldId id="376" r:id="rId35"/>
    <p:sldId id="467" r:id="rId36"/>
    <p:sldId id="366" r:id="rId37"/>
    <p:sldId id="468" r:id="rId38"/>
    <p:sldId id="471" r:id="rId39"/>
    <p:sldId id="458" r:id="rId40"/>
    <p:sldId id="459" r:id="rId41"/>
    <p:sldId id="469" r:id="rId42"/>
    <p:sldId id="470" r:id="rId43"/>
    <p:sldId id="2003" r:id="rId44"/>
    <p:sldId id="2007" r:id="rId45"/>
    <p:sldId id="2004" r:id="rId46"/>
    <p:sldId id="2005" r:id="rId47"/>
    <p:sldId id="2008" r:id="rId48"/>
    <p:sldId id="2009" r:id="rId49"/>
    <p:sldId id="2010" r:id="rId50"/>
    <p:sldId id="2011" r:id="rId51"/>
    <p:sldId id="2012" r:id="rId52"/>
    <p:sldId id="2013" r:id="rId53"/>
    <p:sldId id="2014" r:id="rId54"/>
    <p:sldId id="2015" r:id="rId55"/>
    <p:sldId id="2020" r:id="rId56"/>
    <p:sldId id="2019" r:id="rId57"/>
    <p:sldId id="341" r:id="rId58"/>
    <p:sldId id="2018" r:id="rId59"/>
    <p:sldId id="2017" r:id="rId60"/>
    <p:sldId id="2016" r:id="rId61"/>
    <p:sldId id="1956" r:id="rId62"/>
    <p:sldId id="1915" r:id="rId63"/>
    <p:sldId id="1995" r:id="rId64"/>
    <p:sldId id="1990" r:id="rId65"/>
    <p:sldId id="430" r:id="rId66"/>
    <p:sldId id="431" r:id="rId67"/>
    <p:sldId id="270" r:id="rId68"/>
    <p:sldId id="45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1599A41-86BE-49DD-8AF6-F85C056758A4}">
          <p14:sldIdLst>
            <p14:sldId id="347"/>
            <p14:sldId id="348"/>
            <p14:sldId id="453"/>
          </p14:sldIdLst>
        </p14:section>
        <p14:section name="Business Items" id="{9F51D491-D9C1-4CBD-B6FB-F5BD6A6D02A5}">
          <p14:sldIdLst>
            <p14:sldId id="454"/>
            <p14:sldId id="354"/>
            <p14:sldId id="356"/>
            <p14:sldId id="456"/>
            <p14:sldId id="355"/>
            <p14:sldId id="1998"/>
          </p14:sldIdLst>
        </p14:section>
        <p14:section name="What, When, Why" id="{135F4477-1773-4A42-8B0D-38D79B49CB30}">
          <p14:sldIdLst>
            <p14:sldId id="461"/>
            <p14:sldId id="460"/>
            <p14:sldId id="316"/>
            <p14:sldId id="1999"/>
            <p14:sldId id="2000"/>
            <p14:sldId id="2001"/>
            <p14:sldId id="463"/>
            <p14:sldId id="312"/>
            <p14:sldId id="2002"/>
            <p14:sldId id="466"/>
            <p14:sldId id="464"/>
            <p14:sldId id="465"/>
            <p14:sldId id="374"/>
            <p14:sldId id="380"/>
            <p14:sldId id="379"/>
            <p14:sldId id="378"/>
            <p14:sldId id="377"/>
            <p14:sldId id="376"/>
            <p14:sldId id="467"/>
            <p14:sldId id="366"/>
            <p14:sldId id="468"/>
            <p14:sldId id="471"/>
            <p14:sldId id="458"/>
            <p14:sldId id="459"/>
            <p14:sldId id="469"/>
            <p14:sldId id="470"/>
            <p14:sldId id="2003"/>
            <p14:sldId id="2007"/>
            <p14:sldId id="2004"/>
            <p14:sldId id="2005"/>
            <p14:sldId id="2008"/>
            <p14:sldId id="2009"/>
            <p14:sldId id="2010"/>
            <p14:sldId id="2011"/>
            <p14:sldId id="2012"/>
            <p14:sldId id="2013"/>
            <p14:sldId id="2014"/>
            <p14:sldId id="2015"/>
            <p14:sldId id="2020"/>
            <p14:sldId id="2019"/>
            <p14:sldId id="341"/>
            <p14:sldId id="2018"/>
            <p14:sldId id="2017"/>
            <p14:sldId id="2016"/>
          </p14:sldIdLst>
        </p14:section>
        <p14:section name="Resources" id="{19B7C8E8-C2D6-46A4-84CB-769D592534EF}">
          <p14:sldIdLst>
            <p14:sldId id="1956"/>
            <p14:sldId id="1915"/>
          </p14:sldIdLst>
        </p14:section>
        <p14:section name="PnP" id="{0C26E4EF-E8DC-406B-A168-4DDEFC7D7253}">
          <p14:sldIdLst>
            <p14:sldId id="1995"/>
            <p14:sldId id="1990"/>
            <p14:sldId id="430"/>
            <p14:sldId id="431"/>
          </p14:sldIdLst>
        </p14:section>
        <p14:section name="Other Stuff" id="{DAE29CE7-8770-42C8-B4EF-DA94809EA81F}">
          <p14:sldIdLst>
            <p14:sldId id="270"/>
            <p14:sldId id="4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Kent" initials="CK" lastIdx="1" clrIdx="0">
    <p:extLst>
      <p:ext uri="{19B8F6BF-5375-455C-9EA6-DF929625EA0E}">
        <p15:presenceInfo xmlns:p15="http://schemas.microsoft.com/office/powerpoint/2012/main" userId="S-1-5-21-2025429265-1767777339-725345543-156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3BD"/>
    <a:srgbClr val="7C193A"/>
    <a:srgbClr val="42A5F5"/>
    <a:srgbClr val="FFB000"/>
    <a:srgbClr val="94944E"/>
    <a:srgbClr val="52824A"/>
    <a:srgbClr val="532B52"/>
    <a:srgbClr val="252526"/>
    <a:srgbClr val="38383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6" autoAdjust="0"/>
    <p:restoredTop sz="48324" autoAdjust="0"/>
  </p:normalViewPr>
  <p:slideViewPr>
    <p:cSldViewPr snapToGrid="0">
      <p:cViewPr varScale="1">
        <p:scale>
          <a:sx n="52" d="100"/>
          <a:sy n="52" d="100"/>
        </p:scale>
        <p:origin x="2346" y="72"/>
      </p:cViewPr>
      <p:guideLst/>
    </p:cSldViewPr>
  </p:slideViewPr>
  <p:notesTextViewPr>
    <p:cViewPr>
      <p:scale>
        <a:sx n="3" d="2"/>
        <a:sy n="3" d="2"/>
      </p:scale>
      <p:origin x="0" y="-369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" Type="http://schemas.openxmlformats.org/officeDocument/2006/relationships/slideMaster" Target="slideMasters/slideMaster7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50FDD-57CB-4B50-A5B5-1613089FB1D9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FB243-3016-4798-9CB3-7F16D7B1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4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 possibly get my name on a single slide even more? Wow.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FB243-3016-4798-9CB3-7F16D7B1C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0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8/10/2018 10:04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1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8/10/2018 10:04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407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FB243-3016-4798-9CB3-7F16D7B1C2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5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FB243-3016-4798-9CB3-7F16D7B1C2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8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FB243-3016-4798-9CB3-7F16D7B1C2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07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a command line: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md </a:t>
            </a:r>
            <a:r>
              <a:rPr lang="en-US" dirty="0" err="1"/>
              <a:t>MySpecialWebPart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cd </a:t>
            </a:r>
            <a:r>
              <a:rPr lang="en-US" dirty="0" err="1"/>
              <a:t>MySpecialWebPart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yo @Microsoft/</a:t>
            </a:r>
            <a:r>
              <a:rPr lang="en-US" dirty="0" err="1"/>
              <a:t>sharepoint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Fill out the questions (React for Framework, yes to tenant deployment, yes to SP Online, current folder,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FB243-3016-4798-9CB3-7F16D7B1C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671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the command line: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npm install @</a:t>
            </a:r>
            <a:r>
              <a:rPr lang="en-US" dirty="0" err="1"/>
              <a:t>pnp</a:t>
            </a:r>
            <a:r>
              <a:rPr lang="en-US" dirty="0"/>
              <a:t>/</a:t>
            </a:r>
            <a:r>
              <a:rPr lang="en-US" dirty="0" err="1"/>
              <a:t>spfx</a:t>
            </a:r>
            <a:r>
              <a:rPr lang="en-US" dirty="0"/>
              <a:t>-property-controls --save --save-exact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npm install @</a:t>
            </a:r>
            <a:r>
              <a:rPr lang="en-US" dirty="0" err="1"/>
              <a:t>pnp</a:t>
            </a:r>
            <a:r>
              <a:rPr lang="en-US" dirty="0"/>
              <a:t>/</a:t>
            </a:r>
            <a:r>
              <a:rPr lang="en-US" dirty="0" err="1"/>
              <a:t>spfx</a:t>
            </a:r>
            <a:r>
              <a:rPr lang="en-US" dirty="0"/>
              <a:t>-controls-react --save --save-exact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npm install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/logging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/common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–save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code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gulp serve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 workbench &amp; Property Pane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Ctrl-C to kill serve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Walk through basics of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description property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listId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ISpecialWebPartProps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ISpecialProps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Update render method of web part to pass correct prop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Update render method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Special.tsx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correct prop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List Picker Property Pane Control (https://sharepoint.github.io/sp-dev-fx-property-controls/controls/PropertyFieldListPicker/)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icon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HeartFill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SpecialWebPart.manifest.json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remove default description property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 serve --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nobrowser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local workbench with Mock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to online workbench https://thechriskent.sharepoint.com/sites/Special/_layouts/15/workbench.aspx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onConfigure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property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ISpecialProps.ts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method to props in web part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placeholder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Special.tsx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(https://sharepoint.github.io/sp-dev-fx-controls-react/controls/Placeholder/)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placeholder in 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 PnPJS (https://pnp.github.io/pnpjs/getting-started.html)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state interface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Update component to accept state interface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Add basic constructor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Spinner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Add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specialBox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 to styles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Import spinner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Replace content with Spinner (https://developer.microsoft.com/en-us/fabric#/components/spinner)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spinner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List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Import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pnpJS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Add Load Items method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add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componentDidUpdate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Add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loadItems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 to constructor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FB243-3016-4798-9CB3-7F16D7B1C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87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FB243-3016-4798-9CB3-7F16D7B1C2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99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FB243-3016-4798-9CB3-7F16D7B1C2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5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 bundle --ship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 package-solution --ship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 to package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 package on to Apps for SharePoint in App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Check the box for tenant wide deployment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Add to a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the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Add the border color to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specialBox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 bundle --ship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 package-solution --ship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 to package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 package on to Apps for SharePoint in App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Replace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Check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FB243-3016-4798-9CB3-7F16D7B1C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577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70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95819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10775196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6357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7642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165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14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MI TEMPLATE - Blank 3">
    <p:bg>
      <p:bgRef idx="1001">
        <a:schemeClr val="bg1"/>
      </p:bgRef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87"/>
          <p:cNvSpPr/>
          <p:nvPr/>
        </p:nvSpPr>
        <p:spPr>
          <a:xfrm>
            <a:off x="0" y="0"/>
            <a:ext cx="5918800" cy="6858000"/>
          </a:xfrm>
          <a:prstGeom prst="homePlate">
            <a:avLst>
              <a:gd name="adj" fmla="val 21093"/>
            </a:avLst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0" name="Shape 263"/>
          <p:cNvSpPr txBox="1">
            <a:spLocks noGrp="1"/>
          </p:cNvSpPr>
          <p:nvPr>
            <p:ph type="body" idx="10" hasCustomPrompt="1"/>
          </p:nvPr>
        </p:nvSpPr>
        <p:spPr>
          <a:xfrm>
            <a:off x="305767" y="305768"/>
            <a:ext cx="6669199" cy="56782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9A9A9A"/>
              </a:buClr>
              <a:buSzPct val="100000"/>
              <a:defRPr sz="1867" b="1">
                <a:solidFill>
                  <a:schemeClr val="bg2"/>
                </a:solidFill>
                <a:latin typeface="Raleway"/>
                <a:ea typeface="Raleway"/>
                <a:cs typeface="Raleway"/>
              </a:defRPr>
            </a:lvl1pPr>
            <a:lvl2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2pPr>
            <a:lvl3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3pPr>
            <a:lvl4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4pPr>
            <a:lvl5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5pPr>
            <a:lvl6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6pPr>
            <a:lvl7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7pPr>
            <a:lvl8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8pPr>
            <a:lvl9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12859" y="6488297"/>
            <a:ext cx="804184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 baseline="0">
                <a:solidFill>
                  <a:schemeClr val="tx2"/>
                </a:solidFill>
                <a:latin typeface="Helvetica Neue"/>
                <a:ea typeface="Arial"/>
                <a:cs typeface="Helvetica Neue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3A436-1048-CA4E-9C3F-FCB70029503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6C797A"/>
                </a:solidFill>
                <a:effectLst/>
                <a:uLnTx/>
                <a:uFillTx/>
                <a:latin typeface="Helvetica Neue"/>
                <a:ea typeface="Arial"/>
                <a:cs typeface="Helvetica Neue"/>
                <a:sym typeface="Arial"/>
                <a:rtl val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6C797A"/>
              </a:solidFill>
              <a:effectLst/>
              <a:uLnTx/>
              <a:uFillTx/>
              <a:latin typeface="Helvetica Neue"/>
              <a:ea typeface="Arial"/>
              <a:cs typeface="Helvetica Neue"/>
              <a:sym typeface="Arial"/>
              <a:rtl val="0"/>
            </a:endParaRPr>
          </a:p>
        </p:txBody>
      </p:sp>
      <p:sp>
        <p:nvSpPr>
          <p:cNvPr id="14" name="Shape 148"/>
          <p:cNvSpPr txBox="1"/>
          <p:nvPr/>
        </p:nvSpPr>
        <p:spPr>
          <a:xfrm rot="5400000">
            <a:off x="-1076340" y="4860871"/>
            <a:ext cx="2471199" cy="2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 201</a:t>
            </a:r>
            <a:r>
              <a:rPr lang="en-US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lang="en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DMI CONFIDENTIAL &amp; PROPRIETARY</a:t>
            </a:r>
          </a:p>
          <a:p>
            <a:pPr>
              <a:buClr>
                <a:srgbClr val="000000"/>
              </a:buClr>
              <a:buFont typeface="Arial"/>
              <a:buNone/>
            </a:pPr>
            <a:endParaRPr sz="800">
              <a:solidFill>
                <a:schemeClr val="bg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3789" y="1509919"/>
            <a:ext cx="4200575" cy="3850295"/>
          </a:xfrm>
          <a:prstGeom prst="rect">
            <a:avLst/>
          </a:prstGeom>
        </p:spPr>
        <p:txBody>
          <a:bodyPr vert="horz" anchor="ctr"/>
          <a:lstStyle>
            <a:lvl1pPr>
              <a:defRPr sz="2667">
                <a:solidFill>
                  <a:schemeClr val="accent1"/>
                </a:solidFill>
                <a:latin typeface="Raleway"/>
                <a:ea typeface="Raleway"/>
                <a:cs typeface="Raleway"/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82589" y="1652706"/>
            <a:ext cx="5431900" cy="3707508"/>
          </a:xfrm>
          <a:prstGeom prst="rect">
            <a:avLst/>
          </a:prstGeom>
        </p:spPr>
        <p:txBody>
          <a:bodyPr vert="horz" anchor="ctr"/>
          <a:lstStyle>
            <a:lvl1pPr algn="ctr">
              <a:defRPr sz="2400" b="1" cap="all">
                <a:solidFill>
                  <a:schemeClr val="tx1"/>
                </a:solidFill>
                <a:latin typeface="Raleway"/>
                <a:ea typeface="Raleway"/>
                <a:cs typeface="Raleway"/>
              </a:defRPr>
            </a:lvl1pPr>
            <a:lvl2pPr algn="ctr">
              <a:defRPr sz="2400" b="1"/>
            </a:lvl2pPr>
            <a:lvl3pPr algn="ctr">
              <a:defRPr sz="2400" b="1"/>
            </a:lvl3pPr>
            <a:lvl4pPr algn="ctr">
              <a:defRPr sz="2400" b="1"/>
            </a:lvl4pPr>
            <a:lvl5pPr algn="ctr">
              <a:defRPr sz="2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203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4637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834789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88557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399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92491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597037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058936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59400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92903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558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91308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58736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3652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874222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5055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63171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6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167100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167098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250822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416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061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3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53121396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55561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32100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8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24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248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09655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716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2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167100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167098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250822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914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61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03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3153939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9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1281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677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2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804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316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66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6235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955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727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038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384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11735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373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6569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14289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9515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8938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4015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60540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84862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5163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52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7386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167100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167098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250822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5312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881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91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24622340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7349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896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759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6786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1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31115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73A8-2905-A845-85BC-EAF95AA3C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B2BDE-DD6B-434A-8CD5-2E2ED7EFC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18F62-09C4-0844-BAA5-CD83B2C8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8DB2E-3167-5844-B304-044B1E38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63DF2-DF91-BF4E-9774-0F8A1F64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85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31CB-81B5-844D-9321-16020557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DE46-0A09-434C-90FA-93F8D828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1A478-24E7-7849-9977-7AA39FAC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EBDBB-5A7C-714A-801F-8D5E07B3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5CFD-64FC-DA44-B23E-907B6C95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32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C934-B909-4E44-85F5-0810DE1D4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8A29A-F069-1346-8868-F96755B57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3D238-DA42-7C4B-9CCA-95C970B99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B82E0-0EFA-F34F-8D80-81735FC4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076DA-A525-D546-A0C4-A7D94F8D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65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A0A6-B351-3040-97D4-371918EC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D99E5-0903-654E-B600-861771F80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56B17-9CA2-E141-83F6-DFE0E6B92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A5F4A-ECDD-AD49-8D51-469681C7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A6556-C31C-CE45-A240-ACC0D363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BD09A-ED66-A64B-B149-BEF5E4B9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71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CCEA-3505-7742-BEAE-A8AE2B4F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AF88-61F9-B747-B3E0-BD5BB9B4E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F44D-30C0-A841-97D6-0A4B2DDBA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93DFD-A3B9-2E4E-9DC1-FD80E611B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A2B00-EFFE-5244-81EA-A9AAE8435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5B43D-CCB4-2C42-9E1D-510007662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35D0-93D0-4F49-B21C-F73D7B5D0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CCD505-A94D-704C-AD5F-F526255D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255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EE2C-FF82-B04A-AB28-EFFAAA83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8AD73-15EF-B648-9F25-178F16C3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ADA30-15CC-FB4C-91E8-06001180F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AA995-C35D-B84D-BCA5-D6BE0BD7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93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E37F7-DE76-914B-9BDC-C26845BF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5E548-6057-8743-BCA7-364596356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C89F2-7319-8A47-BD63-F2F3DCD7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703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5DA9-9AED-8F4E-A4D3-7FD1F1C6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C69BE-5C47-2A49-802A-24575BC4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84B2C-31D6-8249-B155-ECCE1CC0C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E28D-23BC-E542-8CBA-585A6409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C6D5E-8045-8140-B274-C4DB3A37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B857-1F39-7E44-BEB3-035D94DCC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011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B1C1-B205-994A-B5DC-7395A9C0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51F01-A84B-A943-BA0E-02309D221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1D237-B02B-A14B-A624-B007E2FA3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730E1-1058-A142-A9A8-6D618311C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7C008-D34D-4342-86C7-42756BA4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B2931-7834-D743-B0DD-A11BFD6D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400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5F80-BEFC-2649-9824-FD61F140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59311-C943-D840-BBE2-F073486D7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F2DC0-7F0E-4443-A186-22C58FC8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E843-34FD-7C44-A475-A72B9C30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ADF6B-531C-694C-8823-1DEE0E2A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6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01883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21BCEB-80EA-D142-8F99-115E82DC2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8108A-B701-6B4D-A262-1DCD42FB7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D1C79-5847-0C46-9803-74DCD427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910B-DB03-F841-B6EE-92406B0F0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310FA-07D2-7D40-9E15-478DB10B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240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7525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59476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8218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7058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88097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2912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86644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7596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68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874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8781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5578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01602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76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571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2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16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35414767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7524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72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43788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71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828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MI TEMPLATE - Blank 3">
    <p:bg>
      <p:bgRef idx="1001">
        <a:schemeClr val="bg1"/>
      </p:bgRef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87"/>
          <p:cNvSpPr/>
          <p:nvPr/>
        </p:nvSpPr>
        <p:spPr>
          <a:xfrm>
            <a:off x="0" y="0"/>
            <a:ext cx="5918800" cy="6858000"/>
          </a:xfrm>
          <a:prstGeom prst="homePlate">
            <a:avLst>
              <a:gd name="adj" fmla="val 21093"/>
            </a:avLst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0" name="Shape 263"/>
          <p:cNvSpPr txBox="1">
            <a:spLocks noGrp="1"/>
          </p:cNvSpPr>
          <p:nvPr>
            <p:ph type="body" idx="10" hasCustomPrompt="1"/>
          </p:nvPr>
        </p:nvSpPr>
        <p:spPr>
          <a:xfrm>
            <a:off x="305767" y="305768"/>
            <a:ext cx="6669199" cy="56782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9A9A9A"/>
              </a:buClr>
              <a:buSzPct val="100000"/>
              <a:defRPr sz="1867" b="1">
                <a:solidFill>
                  <a:schemeClr val="bg2"/>
                </a:solidFill>
                <a:latin typeface="Raleway"/>
                <a:ea typeface="Raleway"/>
                <a:cs typeface="Raleway"/>
              </a:defRPr>
            </a:lvl1pPr>
            <a:lvl2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2pPr>
            <a:lvl3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3pPr>
            <a:lvl4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4pPr>
            <a:lvl5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5pPr>
            <a:lvl6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6pPr>
            <a:lvl7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7pPr>
            <a:lvl8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8pPr>
            <a:lvl9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12859" y="6488297"/>
            <a:ext cx="804184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 baseline="0">
                <a:solidFill>
                  <a:schemeClr val="tx2"/>
                </a:solidFill>
                <a:latin typeface="Helvetica Neue"/>
                <a:ea typeface="Arial"/>
                <a:cs typeface="Helvetica Neue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3A436-1048-CA4E-9C3F-FCB70029503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6C797A"/>
                </a:solidFill>
                <a:effectLst/>
                <a:uLnTx/>
                <a:uFillTx/>
                <a:latin typeface="Helvetica Neue"/>
                <a:ea typeface="Arial"/>
                <a:cs typeface="Helvetica Neue"/>
                <a:sym typeface="Arial"/>
                <a:rtl val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6C797A"/>
              </a:solidFill>
              <a:effectLst/>
              <a:uLnTx/>
              <a:uFillTx/>
              <a:latin typeface="Helvetica Neue"/>
              <a:ea typeface="Arial"/>
              <a:cs typeface="Helvetica Neue"/>
              <a:sym typeface="Arial"/>
              <a:rtl val="0"/>
            </a:endParaRPr>
          </a:p>
        </p:txBody>
      </p:sp>
      <p:sp>
        <p:nvSpPr>
          <p:cNvPr id="14" name="Shape 148"/>
          <p:cNvSpPr txBox="1"/>
          <p:nvPr/>
        </p:nvSpPr>
        <p:spPr>
          <a:xfrm rot="5400000">
            <a:off x="-1076340" y="4860871"/>
            <a:ext cx="2471199" cy="2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 201</a:t>
            </a:r>
            <a:r>
              <a:rPr lang="en-US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lang="en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DMI CONFIDENTIAL &amp; PROPRIETARY</a:t>
            </a:r>
          </a:p>
          <a:p>
            <a:pPr>
              <a:buClr>
                <a:srgbClr val="000000"/>
              </a:buClr>
              <a:buFont typeface="Arial"/>
              <a:buNone/>
            </a:pPr>
            <a:endParaRPr sz="800">
              <a:solidFill>
                <a:schemeClr val="bg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3789" y="1509919"/>
            <a:ext cx="4200575" cy="3850295"/>
          </a:xfrm>
          <a:prstGeom prst="rect">
            <a:avLst/>
          </a:prstGeom>
        </p:spPr>
        <p:txBody>
          <a:bodyPr vert="horz" anchor="ctr"/>
          <a:lstStyle>
            <a:lvl1pPr>
              <a:defRPr sz="2667">
                <a:solidFill>
                  <a:schemeClr val="accent1"/>
                </a:solidFill>
                <a:latin typeface="Raleway"/>
                <a:ea typeface="Raleway"/>
                <a:cs typeface="Raleway"/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82589" y="1652706"/>
            <a:ext cx="5431900" cy="3707508"/>
          </a:xfrm>
          <a:prstGeom prst="rect">
            <a:avLst/>
          </a:prstGeom>
        </p:spPr>
        <p:txBody>
          <a:bodyPr vert="horz" anchor="ctr"/>
          <a:lstStyle>
            <a:lvl1pPr algn="ctr">
              <a:defRPr sz="2400" b="1" cap="all">
                <a:solidFill>
                  <a:schemeClr val="tx1"/>
                </a:solidFill>
                <a:latin typeface="Raleway"/>
                <a:ea typeface="Raleway"/>
                <a:cs typeface="Raleway"/>
              </a:defRPr>
            </a:lvl1pPr>
            <a:lvl2pPr algn="ctr">
              <a:defRPr sz="2400" b="1"/>
            </a:lvl2pPr>
            <a:lvl3pPr algn="ctr">
              <a:defRPr sz="2400" b="1"/>
            </a:lvl3pPr>
            <a:lvl4pPr algn="ctr">
              <a:defRPr sz="2400" b="1"/>
            </a:lvl4pPr>
            <a:lvl5pPr algn="ctr">
              <a:defRPr sz="2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75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4115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64578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52167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0827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26792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15340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448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4653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9230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5050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18185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663961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003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953939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82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7132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79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324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hyperlink" Target="https://thechriskent.com/" TargetMode="Externa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witter.com/thechriskent" TargetMode="Externa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hyperlink" Target="https://thechriskent.com/" TargetMode="Externa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hyperlink" Target="https://twitter.com/thechriskent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image" Target="../media/image5.svg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hyperlink" Target="https://twitter.com/thechriskent" TargetMode="Externa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image" Target="../media/image6.png"/><Relationship Id="rId30" Type="http://schemas.openxmlformats.org/officeDocument/2006/relationships/hyperlink" Target="https://thechriskent.com/" TargetMode="Externa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hyperlink" Target="https://thechriskent.com/" TargetMode="Externa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26" Type="http://schemas.openxmlformats.org/officeDocument/2006/relationships/hyperlink" Target="https://twitter.com/thechriskent" TargetMode="Externa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hyperlink" Target="https://thechriskent.com/" TargetMode="Externa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Relationship Id="rId27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392009"/>
            <a:ext cx="12192000" cy="4753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hlinkClick r:id="rId26"/>
            <a:extLst>
              <a:ext uri="{FF2B5EF4-FFF2-40B4-BE49-F238E27FC236}">
                <a16:creationId xmlns:a16="http://schemas.microsoft.com/office/drawing/2014/main" id="{4F664193-D8FD-497F-8788-2A35A3692092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bg1"/>
                </a:solidFill>
                <a:latin typeface="+mj-lt"/>
              </a:rPr>
              <a:t>theChrisKent.com</a:t>
            </a:r>
          </a:p>
        </p:txBody>
      </p:sp>
      <p:sp>
        <p:nvSpPr>
          <p:cNvPr id="10" name="TextBox 9">
            <a:hlinkClick r:id="rId27"/>
            <a:extLst>
              <a:ext uri="{FF2B5EF4-FFF2-40B4-BE49-F238E27FC236}">
                <a16:creationId xmlns:a16="http://schemas.microsoft.com/office/drawing/2014/main" id="{872F76B5-A432-41F0-B5A2-F343D5CCFD18}"/>
              </a:ext>
            </a:extLst>
          </p:cNvPr>
          <p:cNvSpPr txBox="1"/>
          <p:nvPr userDrawn="1"/>
        </p:nvSpPr>
        <p:spPr>
          <a:xfrm>
            <a:off x="177928" y="6446057"/>
            <a:ext cx="238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aka.ms/sppnp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4C135A-322C-4670-8ADB-2B0EFE325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57272"/>
          <a:stretch/>
        </p:blipFill>
        <p:spPr>
          <a:xfrm>
            <a:off x="61340" y="6441675"/>
            <a:ext cx="416645" cy="4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2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34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356838"/>
            <a:ext cx="12192000" cy="5116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hlinkClick r:id="rId26"/>
            <a:extLst>
              <a:ext uri="{FF2B5EF4-FFF2-40B4-BE49-F238E27FC236}">
                <a16:creationId xmlns:a16="http://schemas.microsoft.com/office/drawing/2014/main" id="{4F664193-D8FD-497F-8788-2A35A3692092}"/>
              </a:ext>
            </a:extLst>
          </p:cNvPr>
          <p:cNvSpPr txBox="1"/>
          <p:nvPr userDrawn="1"/>
        </p:nvSpPr>
        <p:spPr>
          <a:xfrm>
            <a:off x="5553635" y="6404413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bg1"/>
                </a:solidFill>
                <a:latin typeface="+mj-lt"/>
              </a:rPr>
              <a:t>theChrisKent.com</a:t>
            </a:r>
          </a:p>
        </p:txBody>
      </p:sp>
      <p:sp>
        <p:nvSpPr>
          <p:cNvPr id="10" name="TextBox 9">
            <a:hlinkClick r:id="rId27"/>
            <a:extLst>
              <a:ext uri="{FF2B5EF4-FFF2-40B4-BE49-F238E27FC236}">
                <a16:creationId xmlns:a16="http://schemas.microsoft.com/office/drawing/2014/main" id="{872F76B5-A432-41F0-B5A2-F343D5CCFD18}"/>
              </a:ext>
            </a:extLst>
          </p:cNvPr>
          <p:cNvSpPr txBox="1"/>
          <p:nvPr userDrawn="1"/>
        </p:nvSpPr>
        <p:spPr>
          <a:xfrm>
            <a:off x="195512" y="6402097"/>
            <a:ext cx="238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aka.ms/sppnp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4C135A-322C-4670-8ADB-2B0EFE325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57272"/>
          <a:stretch/>
        </p:blipFill>
        <p:spPr>
          <a:xfrm>
            <a:off x="61340" y="6441675"/>
            <a:ext cx="416645" cy="4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F4004-2CA0-9540-A28C-1F4B5431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A3779-BC95-134C-8056-0E8C73131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82766-EC7C-AC4F-87D8-F11E63E94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F4E18-7243-D24A-9515-20F4A6FA2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13E4A-83A4-9A4F-A4B2-A9B2991B3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6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417946"/>
            <a:ext cx="12192000" cy="4400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4E133C-AD4C-4F08-A9AD-900524A4F1AE}"/>
              </a:ext>
            </a:extLst>
          </p:cNvPr>
          <p:cNvGrpSpPr/>
          <p:nvPr userDrawn="1"/>
        </p:nvGrpSpPr>
        <p:grpSpPr>
          <a:xfrm>
            <a:off x="-8314" y="6387466"/>
            <a:ext cx="535479" cy="539114"/>
            <a:chOff x="-24940" y="6387466"/>
            <a:chExt cx="535479" cy="539114"/>
          </a:xfrm>
          <a:solidFill>
            <a:schemeClr val="tx2">
              <a:lumMod val="75000"/>
            </a:schemeClr>
          </a:solidFill>
        </p:grpSpPr>
        <p:pic>
          <p:nvPicPr>
            <p:cNvPr id="7" name="Graphic 6" descr="Speech">
              <a:extLst>
                <a:ext uri="{FF2B5EF4-FFF2-40B4-BE49-F238E27FC236}">
                  <a16:creationId xmlns:a16="http://schemas.microsoft.com/office/drawing/2014/main" id="{DA973A9A-14C5-4768-B18C-EDDB9055C1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flipH="1">
              <a:off x="-24940" y="6387466"/>
              <a:ext cx="535479" cy="539114"/>
            </a:xfrm>
            <a:prstGeom prst="rect">
              <a:avLst/>
            </a:prstGeom>
          </p:spPr>
        </p:pic>
        <p:pic>
          <p:nvPicPr>
            <p:cNvPr id="8" name="Picture 2" descr="http://cdn.madeby.hm/img/twitter-bird-white-on-blue-xl.png">
              <a:extLst>
                <a:ext uri="{FF2B5EF4-FFF2-40B4-BE49-F238E27FC236}">
                  <a16:creationId xmlns:a16="http://schemas.microsoft.com/office/drawing/2014/main" id="{5138AF0A-FBAB-418B-9019-0431267994D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23867" b="76267" l="33667" r="65567">
                          <a14:foregroundMark x1="34967" y1="31667" x2="34967" y2="31667"/>
                          <a14:foregroundMark x1="35533" y1="26600" x2="36133" y2="33133"/>
                          <a14:foregroundMark x1="56667" y1="25533" x2="56667" y2="25533"/>
                          <a14:foregroundMark x1="39133" y1="73800" x2="39133" y2="73800"/>
                          <a14:foregroundMark x1="45200" y1="76267" x2="45200" y2="76267"/>
                          <a14:foregroundMark x1="34833" y1="71733" x2="34833" y2="71733"/>
                          <a14:foregroundMark x1="33667" y1="71067" x2="33667" y2="71067"/>
                          <a14:foregroundMark x1="65267" y1="25800" x2="65267" y2="25800"/>
                          <a14:foregroundMark x1="65600" y1="30867" x2="65600" y2="30867"/>
                          <a14:foregroundMark x1="65400" y1="24600" x2="65400" y2="24600"/>
                          <a14:foregroundMark x1="56533" y1="23867" x2="56533" y2="2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77" t="21485" r="32227" b="20477"/>
            <a:stretch/>
          </p:blipFill>
          <p:spPr bwMode="auto">
            <a:xfrm>
              <a:off x="109807" y="6513012"/>
              <a:ext cx="265985" cy="215632"/>
            </a:xfrm>
            <a:prstGeom prst="rect">
              <a:avLst/>
            </a:prstGeom>
            <a:grpFill/>
            <a:extLst/>
          </p:spPr>
        </p:pic>
      </p:grpSp>
      <p:sp>
        <p:nvSpPr>
          <p:cNvPr id="9" name="TextBox 8">
            <a:hlinkClick r:id="rId29"/>
            <a:extLst>
              <a:ext uri="{FF2B5EF4-FFF2-40B4-BE49-F238E27FC236}">
                <a16:creationId xmlns:a16="http://schemas.microsoft.com/office/drawing/2014/main" id="{0B82843A-8ED1-4EF6-86BF-09529AEF37E1}"/>
              </a:ext>
            </a:extLst>
          </p:cNvPr>
          <p:cNvSpPr txBox="1"/>
          <p:nvPr userDrawn="1"/>
        </p:nvSpPr>
        <p:spPr>
          <a:xfrm>
            <a:off x="432543" y="6441801"/>
            <a:ext cx="156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Indira K" pitchFamily="2" charset="0"/>
              </a:rPr>
              <a:t>#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dira K" pitchFamily="2" charset="0"/>
              </a:rPr>
              <a:t>SPSDetroit</a:t>
            </a:r>
            <a:endParaRPr lang="en-US" sz="1800" spc="20" baseline="0" dirty="0">
              <a:solidFill>
                <a:schemeClr val="tx1">
                  <a:lumMod val="50000"/>
                  <a:lumOff val="50000"/>
                </a:schemeClr>
              </a:solidFill>
              <a:latin typeface="Indira K" pitchFamily="2" charset="0"/>
            </a:endParaRPr>
          </a:p>
        </p:txBody>
      </p:sp>
      <p:sp>
        <p:nvSpPr>
          <p:cNvPr id="11" name="TextBox 10">
            <a:hlinkClick r:id="rId30"/>
            <a:extLst>
              <a:ext uri="{FF2B5EF4-FFF2-40B4-BE49-F238E27FC236}">
                <a16:creationId xmlns:a16="http://schemas.microsoft.com/office/drawing/2014/main" id="{7969AB1B-DEDC-413F-89DE-36E7F0B722C0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theChrisKent.com</a:t>
            </a:r>
          </a:p>
        </p:txBody>
      </p:sp>
    </p:spTree>
    <p:extLst>
      <p:ext uri="{BB962C8B-B14F-4D97-AF65-F5344CB8AC3E}">
        <p14:creationId xmlns:p14="http://schemas.microsoft.com/office/powerpoint/2010/main" val="32910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417946"/>
            <a:ext cx="12192000" cy="4400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hlinkClick r:id="rId25"/>
            <a:extLst>
              <a:ext uri="{FF2B5EF4-FFF2-40B4-BE49-F238E27FC236}">
                <a16:creationId xmlns:a16="http://schemas.microsoft.com/office/drawing/2014/main" id="{E53DA052-1E38-4D9C-92B7-F0BA6396EB9A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theChrisKent.com</a:t>
            </a:r>
          </a:p>
        </p:txBody>
      </p:sp>
    </p:spTree>
    <p:extLst>
      <p:ext uri="{BB962C8B-B14F-4D97-AF65-F5344CB8AC3E}">
        <p14:creationId xmlns:p14="http://schemas.microsoft.com/office/powerpoint/2010/main" val="416413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8" r:id="rId18"/>
    <p:sldLayoutId id="2147483809" r:id="rId19"/>
    <p:sldLayoutId id="2147483810" r:id="rId20"/>
    <p:sldLayoutId id="2147483811" r:id="rId21"/>
    <p:sldLayoutId id="2147483812" r:id="rId22"/>
    <p:sldLayoutId id="214748381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428456"/>
            <a:ext cx="12192000" cy="44005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hlinkClick r:id="rId25"/>
            <a:extLst>
              <a:ext uri="{FF2B5EF4-FFF2-40B4-BE49-F238E27FC236}">
                <a16:creationId xmlns:a16="http://schemas.microsoft.com/office/drawing/2014/main" id="{4F664193-D8FD-497F-8788-2A35A3692092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bg1"/>
                </a:solidFill>
                <a:latin typeface="+mj-lt"/>
              </a:rPr>
              <a:t>theChrisKent.com</a:t>
            </a:r>
          </a:p>
        </p:txBody>
      </p:sp>
      <p:sp>
        <p:nvSpPr>
          <p:cNvPr id="10" name="TextBox 9">
            <a:hlinkClick r:id="rId26"/>
            <a:extLst>
              <a:ext uri="{FF2B5EF4-FFF2-40B4-BE49-F238E27FC236}">
                <a16:creationId xmlns:a16="http://schemas.microsoft.com/office/drawing/2014/main" id="{872F76B5-A432-41F0-B5A2-F343D5CCFD18}"/>
              </a:ext>
            </a:extLst>
          </p:cNvPr>
          <p:cNvSpPr txBox="1"/>
          <p:nvPr userDrawn="1"/>
        </p:nvSpPr>
        <p:spPr>
          <a:xfrm>
            <a:off x="177928" y="6446057"/>
            <a:ext cx="238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aka.ms/sppnp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4C135A-322C-4670-8ADB-2B0EFE325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57272"/>
          <a:stretch/>
        </p:blipFill>
        <p:spPr>
          <a:xfrm>
            <a:off x="61340" y="6441675"/>
            <a:ext cx="416645" cy="4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1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87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5" Type="http://schemas.openxmlformats.org/officeDocument/2006/relationships/image" Target="../media/image5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75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hyperlink" Target="https://en.wikipedia.org/wiki/File:Visual_Studio_Code_1.18_icon.svg" TargetMode="External"/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12" Type="http://schemas.openxmlformats.org/officeDocument/2006/relationships/image" Target="../media/image92.pn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png"/><Relationship Id="rId11" Type="http://schemas.microsoft.com/office/2007/relationships/hdphoto" Target="../media/hdphoto2.wdp"/><Relationship Id="rId5" Type="http://schemas.openxmlformats.org/officeDocument/2006/relationships/image" Target="../media/image86.emf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sv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jpe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23" Type="http://schemas.openxmlformats.org/officeDocument/2006/relationships/image" Target="../media/image26.jpe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8.png"/><Relationship Id="rId9" Type="http://schemas.openxmlformats.org/officeDocument/2006/relationships/image" Target="../media/image12.svg"/><Relationship Id="rId14" Type="http://schemas.openxmlformats.org/officeDocument/2006/relationships/image" Target="../media/image17.svg"/><Relationship Id="rId22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hyperlink" Target="https://en.wikipedia.org/wiki/File:Visual_Studio_Code_1.18_icon.svg" TargetMode="External"/><Relationship Id="rId3" Type="http://schemas.openxmlformats.org/officeDocument/2006/relationships/image" Target="../media/image84.tiff"/><Relationship Id="rId7" Type="http://schemas.openxmlformats.org/officeDocument/2006/relationships/image" Target="../media/image88.tiff"/><Relationship Id="rId12" Type="http://schemas.openxmlformats.org/officeDocument/2006/relationships/image" Target="../media/image92.png"/><Relationship Id="rId2" Type="http://schemas.openxmlformats.org/officeDocument/2006/relationships/image" Target="../media/image83.tiff"/><Relationship Id="rId16" Type="http://schemas.openxmlformats.org/officeDocument/2006/relationships/image" Target="../media/image9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png"/><Relationship Id="rId11" Type="http://schemas.microsoft.com/office/2007/relationships/hdphoto" Target="../media/hdphoto2.wdp"/><Relationship Id="rId5" Type="http://schemas.openxmlformats.org/officeDocument/2006/relationships/image" Target="../media/image86.emf"/><Relationship Id="rId15" Type="http://schemas.openxmlformats.org/officeDocument/2006/relationships/image" Target="../media/image94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3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office.com/sharepoint/docs/spfx/set-up-your-development-environment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hyperlink" Target="https://dev.office.com/sharepoint/docs/spfx/set-up-your-development-environment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0.png"/><Relationship Id="rId5" Type="http://schemas.openxmlformats.org/officeDocument/2006/relationships/hyperlink" Target="https://en.wikipedia.org/wiki/File:Visual_Studio_Code_1.18_icon.svg" TargetMode="Externa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dev.office.com/sharepoint/docs/spfx/set-up-your-development-environment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1.png"/><Relationship Id="rId5" Type="http://schemas.openxmlformats.org/officeDocument/2006/relationships/image" Target="../media/image85.png"/><Relationship Id="rId4" Type="http://schemas.openxmlformats.org/officeDocument/2006/relationships/image" Target="../media/image9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microsoft.com/office/2007/relationships/hdphoto" Target="../media/hdphoto3.wdp"/><Relationship Id="rId2" Type="http://schemas.openxmlformats.org/officeDocument/2006/relationships/hyperlink" Target="https://dev.office.com/sharepoint/docs/spfx/set-up-your-development-environment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9.sv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08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3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0.sv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svg"/><Relationship Id="rId4" Type="http://schemas.openxmlformats.org/officeDocument/2006/relationships/image" Target="../media/image118.svg"/><Relationship Id="rId9" Type="http://schemas.openxmlformats.org/officeDocument/2006/relationships/image" Target="../media/image1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15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svg"/><Relationship Id="rId7" Type="http://schemas.openxmlformats.org/officeDocument/2006/relationships/image" Target="../media/image161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160.svg"/><Relationship Id="rId4" Type="http://schemas.openxmlformats.org/officeDocument/2006/relationships/image" Target="../media/image159.png"/><Relationship Id="rId9" Type="http://schemas.openxmlformats.org/officeDocument/2006/relationships/image" Target="../media/image16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167.svg"/><Relationship Id="rId5" Type="http://schemas.openxmlformats.org/officeDocument/2006/relationships/image" Target="../media/image166.png"/><Relationship Id="rId4" Type="http://schemas.openxmlformats.org/officeDocument/2006/relationships/image" Target="../media/image165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&amp;ehk=m502al9xyAo341dNklQRpw&amp;r=0&amp;pid=OfficeInsert"/><Relationship Id="rId1" Type="http://schemas.openxmlformats.org/officeDocument/2006/relationships/slideLayout" Target="../slideLayouts/slideLayout108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3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19.xml"/><Relationship Id="rId4" Type="http://schemas.openxmlformats.org/officeDocument/2006/relationships/image" Target="../media/image17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svg"/><Relationship Id="rId7" Type="http://schemas.microsoft.com/office/2007/relationships/hdphoto" Target="../media/hdphoto1.wdp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6.png"/><Relationship Id="rId5" Type="http://schemas.openxmlformats.org/officeDocument/2006/relationships/image" Target="../media/image176.svg"/><Relationship Id="rId4" Type="http://schemas.openxmlformats.org/officeDocument/2006/relationships/image" Target="../media/image1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4466-83E0-48EA-8E70-CC44A7D4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556"/>
            <a:ext cx="12191999" cy="3418840"/>
          </a:xfrm>
        </p:spPr>
        <p:txBody>
          <a:bodyPr/>
          <a:lstStyle/>
          <a:p>
            <a:r>
              <a:rPr lang="en-US" sz="6000" dirty="0">
                <a:latin typeface="+mn-lt"/>
              </a:rPr>
              <a:t>Getting Started with the</a:t>
            </a:r>
            <a:br>
              <a:rPr lang="en-US" dirty="0"/>
            </a:br>
            <a:r>
              <a:rPr lang="en-US" sz="1050" dirty="0"/>
              <a:t> </a:t>
            </a:r>
            <a:br>
              <a:rPr lang="en-US" sz="4000" dirty="0"/>
            </a:br>
            <a:r>
              <a:rPr lang="en-US" sz="8800" dirty="0"/>
              <a:t>SharePoint Framework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10662-2D7B-4CA3-817E-4AA759FA2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4718304"/>
            <a:ext cx="11586211" cy="1499616"/>
          </a:xfrm>
        </p:spPr>
        <p:txBody>
          <a:bodyPr>
            <a:normAutofit/>
          </a:bodyPr>
          <a:lstStyle/>
          <a:p>
            <a:r>
              <a:rPr lang="en-US" sz="4800" dirty="0"/>
              <a:t>Chris Kent</a:t>
            </a:r>
          </a:p>
          <a:p>
            <a:r>
              <a:rPr lang="en-US" sz="1800" dirty="0"/>
              <a:t>Office 365 Practice Lead, DMI</a:t>
            </a:r>
          </a:p>
        </p:txBody>
      </p:sp>
    </p:spTree>
    <p:extLst>
      <p:ext uri="{BB962C8B-B14F-4D97-AF65-F5344CB8AC3E}">
        <p14:creationId xmlns:p14="http://schemas.microsoft.com/office/powerpoint/2010/main" val="123480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3.photofunia.com/2/results/K/z/KzITzuv2HzHdxgI5JuxVdw_r.jpg">
            <a:extLst>
              <a:ext uri="{FF2B5EF4-FFF2-40B4-BE49-F238E27FC236}">
                <a16:creationId xmlns:a16="http://schemas.microsoft.com/office/drawing/2014/main" id="{1B964BD1-55F2-41FB-BE2F-76611996F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27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3.photofunia.com/2/results/H/A/HAbT6B35sD1kStJui1f1dw_r.jpg">
            <a:extLst>
              <a:ext uri="{FF2B5EF4-FFF2-40B4-BE49-F238E27FC236}">
                <a16:creationId xmlns:a16="http://schemas.microsoft.com/office/drawing/2014/main" id="{C6C66BF2-54AB-4785-AF31-56F70D845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95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3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755" y="1188161"/>
            <a:ext cx="1307666" cy="2677049"/>
          </a:xfrm>
          <a:prstGeom prst="rect">
            <a:avLst/>
          </a:prstGeom>
        </p:spPr>
      </p:pic>
      <p:sp>
        <p:nvSpPr>
          <p:cNvPr id="30" name="Left-Right Arrow 18"/>
          <p:cNvSpPr/>
          <p:nvPr/>
        </p:nvSpPr>
        <p:spPr bwMode="auto">
          <a:xfrm>
            <a:off x="6313877" y="4073636"/>
            <a:ext cx="5422043" cy="239963"/>
          </a:xfrm>
          <a:prstGeom prst="leftRightArrow">
            <a:avLst/>
          </a:prstGeom>
          <a:solidFill>
            <a:srgbClr val="F9385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751" tIns="146201" rIns="182751" bIns="14620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19552" y="4251074"/>
            <a:ext cx="3515895" cy="627656"/>
          </a:xfrm>
          <a:prstGeom prst="rect">
            <a:avLst/>
          </a:prstGeom>
          <a:noFill/>
        </p:spPr>
        <p:txBody>
          <a:bodyPr wrap="none" lIns="182751" tIns="146201" rIns="182751" bIns="146201" rtlCol="0">
            <a:spAutoFit/>
          </a:bodyPr>
          <a:lstStyle/>
          <a:p>
            <a:pPr defTabSz="91367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400" dirty="0">
                <a:solidFill>
                  <a:srgbClr val="F9385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SharePoint Framework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8966554" y="5072902"/>
            <a:ext cx="2769366" cy="725566"/>
          </a:xfrm>
          <a:prstGeom prst="rect">
            <a:avLst/>
          </a:prstGeom>
          <a:noFill/>
          <a:ln w="28575" cap="flat" cmpd="sng" algn="ctr">
            <a:solidFill>
              <a:srgbClr val="F9385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88" rIns="0" bIns="456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20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938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LOB Systems and Cloud Services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6313878" y="5072902"/>
            <a:ext cx="2482491" cy="725566"/>
          </a:xfrm>
          <a:prstGeom prst="rect">
            <a:avLst/>
          </a:prstGeom>
          <a:noFill/>
          <a:ln w="28575" cap="flat" cmpd="sng" algn="ctr">
            <a:solidFill>
              <a:srgbClr val="F9385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88" rIns="0" bIns="456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20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9385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Graph</a:t>
            </a:r>
          </a:p>
        </p:txBody>
      </p:sp>
      <p:sp>
        <p:nvSpPr>
          <p:cNvPr id="34" name="Up-Down Arrow 23"/>
          <p:cNvSpPr/>
          <p:nvPr/>
        </p:nvSpPr>
        <p:spPr bwMode="auto">
          <a:xfrm>
            <a:off x="7478977" y="4902495"/>
            <a:ext cx="152292" cy="332196"/>
          </a:xfrm>
          <a:prstGeom prst="upDownArrow">
            <a:avLst/>
          </a:prstGeom>
          <a:solidFill>
            <a:srgbClr val="F9385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751" tIns="146201" rIns="182751" bIns="14620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Up-Down Arrow 25"/>
          <p:cNvSpPr/>
          <p:nvPr/>
        </p:nvSpPr>
        <p:spPr bwMode="auto">
          <a:xfrm>
            <a:off x="10275089" y="4902495"/>
            <a:ext cx="152292" cy="332196"/>
          </a:xfrm>
          <a:prstGeom prst="upDownArrow">
            <a:avLst/>
          </a:prstGeom>
          <a:solidFill>
            <a:srgbClr val="F9385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751" tIns="146201" rIns="182751" bIns="14620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5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solidFill>
                <a:srgbClr val="50505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/>
          <a:srcRect l="869" t="1438" r="865" b="979"/>
          <a:stretch/>
        </p:blipFill>
        <p:spPr>
          <a:xfrm>
            <a:off x="7888994" y="1188161"/>
            <a:ext cx="3846926" cy="2677049"/>
          </a:xfrm>
          <a:prstGeom prst="rect">
            <a:avLst/>
          </a:prstGeom>
          <a:solidFill>
            <a:srgbClr val="505050"/>
          </a:solidFill>
          <a:ln>
            <a:solidFill>
              <a:srgbClr val="F8F8F8"/>
            </a:solidFill>
          </a:ln>
        </p:spPr>
      </p:pic>
      <p:sp>
        <p:nvSpPr>
          <p:cNvPr id="37" name="WP Emphasis 2"/>
          <p:cNvSpPr/>
          <p:nvPr/>
        </p:nvSpPr>
        <p:spPr bwMode="auto">
          <a:xfrm>
            <a:off x="9139039" y="1904033"/>
            <a:ext cx="1320267" cy="1653766"/>
          </a:xfrm>
          <a:prstGeom prst="rect">
            <a:avLst/>
          </a:prstGeom>
          <a:noFill/>
          <a:ln w="28575" cap="flat" cmpd="sng" algn="ctr">
            <a:solidFill>
              <a:srgbClr val="D83B0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580" tIns="44791" rIns="44791" bIns="89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89521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65" spc="-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61DE9-D917-4C4E-8D60-FB558A64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(SPFx)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A9D05-526E-4727-AE61-990EC23E2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6010983" cy="5044122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Modern </a:t>
            </a:r>
            <a:r>
              <a:rPr lang="en-US" sz="3200" b="1" dirty="0">
                <a:solidFill>
                  <a:srgbClr val="F93851"/>
                </a:solidFill>
              </a:rPr>
              <a:t>client-side</a:t>
            </a:r>
            <a:r>
              <a:rPr lang="en-US" sz="3200" dirty="0"/>
              <a:t> development</a:t>
            </a:r>
          </a:p>
          <a:p>
            <a:endParaRPr lang="en-US" sz="3200" dirty="0"/>
          </a:p>
          <a:p>
            <a:r>
              <a:rPr lang="en-US" sz="3200" dirty="0"/>
              <a:t>Powers </a:t>
            </a:r>
            <a:r>
              <a:rPr lang="en-US" sz="3200" b="1" dirty="0">
                <a:solidFill>
                  <a:srgbClr val="F93851"/>
                </a:solidFill>
              </a:rPr>
              <a:t>OOTB</a:t>
            </a:r>
            <a:r>
              <a:rPr lang="en-US" sz="3200" dirty="0"/>
              <a:t> experiences</a:t>
            </a:r>
          </a:p>
          <a:p>
            <a:endParaRPr lang="en-US" sz="3200" dirty="0"/>
          </a:p>
          <a:p>
            <a:r>
              <a:rPr lang="en-US" sz="3200" dirty="0"/>
              <a:t>Supports </a:t>
            </a:r>
            <a:r>
              <a:rPr lang="en-US" sz="3200" b="1" dirty="0">
                <a:solidFill>
                  <a:srgbClr val="F93851"/>
                </a:solidFill>
              </a:rPr>
              <a:t>open source tools </a:t>
            </a:r>
            <a:br>
              <a:rPr lang="en-US" sz="3200" dirty="0"/>
            </a:br>
            <a:r>
              <a:rPr lang="en-US" sz="3200" dirty="0"/>
              <a:t>and </a:t>
            </a:r>
            <a:r>
              <a:rPr lang="en-US" sz="3200" b="1" dirty="0">
                <a:solidFill>
                  <a:srgbClr val="F93851"/>
                </a:solidFill>
              </a:rPr>
              <a:t>JavaScript</a:t>
            </a:r>
            <a:r>
              <a:rPr lang="en-US" sz="3200" dirty="0"/>
              <a:t> web frameworks</a:t>
            </a:r>
          </a:p>
          <a:p>
            <a:endParaRPr lang="en-US" sz="3200" dirty="0"/>
          </a:p>
          <a:p>
            <a:r>
              <a:rPr lang="en-US" sz="3200" dirty="0"/>
              <a:t>Built to be </a:t>
            </a:r>
            <a:r>
              <a:rPr lang="en-US" sz="3200" b="1" dirty="0">
                <a:solidFill>
                  <a:srgbClr val="F93851"/>
                </a:solidFill>
              </a:rPr>
              <a:t>Responsive</a:t>
            </a:r>
          </a:p>
        </p:txBody>
      </p:sp>
    </p:spTree>
    <p:extLst>
      <p:ext uri="{BB962C8B-B14F-4D97-AF65-F5344CB8AC3E}">
        <p14:creationId xmlns:p14="http://schemas.microsoft.com/office/powerpoint/2010/main" val="323083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1A7ECA-B374-4975-8181-F9181892CCE1}"/>
              </a:ext>
            </a:extLst>
          </p:cNvPr>
          <p:cNvGrpSpPr/>
          <p:nvPr/>
        </p:nvGrpSpPr>
        <p:grpSpPr>
          <a:xfrm>
            <a:off x="343942" y="1598197"/>
            <a:ext cx="4100476" cy="4189364"/>
            <a:chOff x="343942" y="1598197"/>
            <a:chExt cx="4100476" cy="418936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942" y="1598197"/>
              <a:ext cx="4100476" cy="29451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9" name="Rectangle 28"/>
            <p:cNvSpPr/>
            <p:nvPr/>
          </p:nvSpPr>
          <p:spPr>
            <a:xfrm>
              <a:off x="706231" y="4919631"/>
              <a:ext cx="3375896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50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 dirty="0"/>
                <a:t>They are still web parts! </a:t>
              </a:r>
              <a:r>
                <a:rPr lang="en-US" sz="2800" b="1" dirty="0">
                  <a:solidFill>
                    <a:srgbClr val="186E41"/>
                  </a:solidFill>
                </a:rPr>
                <a:t>(Mostly)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Web Parts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21B0505-DC02-4F91-8E43-61EBB6CA953D}"/>
              </a:ext>
            </a:extLst>
          </p:cNvPr>
          <p:cNvSpPr txBox="1">
            <a:spLocks/>
          </p:cNvSpPr>
          <p:nvPr/>
        </p:nvSpPr>
        <p:spPr>
          <a:xfrm>
            <a:off x="446470" y="0"/>
            <a:ext cx="11586211" cy="985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O365, 2016, &amp;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ED82FF-2519-46C3-8385-F260AF9359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4" b="2237"/>
          <a:stretch/>
        </p:blipFill>
        <p:spPr>
          <a:xfrm>
            <a:off x="6403056" y="1273756"/>
            <a:ext cx="3770901" cy="19800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Graphic 7" descr="No sign">
            <a:extLst>
              <a:ext uri="{FF2B5EF4-FFF2-40B4-BE49-F238E27FC236}">
                <a16:creationId xmlns:a16="http://schemas.microsoft.com/office/drawing/2014/main" id="{803FD527-ED18-4581-BB87-1681B3E9E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623951"/>
            <a:ext cx="4360978" cy="436097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653B36-399F-4A76-9EDB-BE68F752768C}"/>
              </a:ext>
            </a:extLst>
          </p:cNvPr>
          <p:cNvGrpSpPr/>
          <p:nvPr/>
        </p:nvGrpSpPr>
        <p:grpSpPr>
          <a:xfrm>
            <a:off x="5510463" y="1658768"/>
            <a:ext cx="6075948" cy="3960293"/>
            <a:chOff x="5510463" y="1273756"/>
            <a:chExt cx="6075948" cy="39602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34B103-7875-4083-A5C1-173356AC3B5D}"/>
                </a:ext>
              </a:extLst>
            </p:cNvPr>
            <p:cNvSpPr txBox="1"/>
            <p:nvPr/>
          </p:nvSpPr>
          <p:spPr>
            <a:xfrm>
              <a:off x="5510463" y="1273756"/>
              <a:ext cx="6075948" cy="3960293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 w="57150">
              <a:solidFill>
                <a:schemeClr val="accent6"/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noAutofit/>
            </a:bodyPr>
            <a:lstStyle/>
            <a:p>
              <a:pPr algn="ctr"/>
              <a:endParaRPr lang="en-US" sz="9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Modern Property Pane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569F4E-A768-430E-AB8E-2E5AC1A8D95B}"/>
                </a:ext>
              </a:extLst>
            </p:cNvPr>
            <p:cNvSpPr txBox="1"/>
            <p:nvPr/>
          </p:nvSpPr>
          <p:spPr>
            <a:xfrm>
              <a:off x="6239574" y="2317622"/>
              <a:ext cx="5205957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Only </a:t>
              </a:r>
              <a:r>
                <a:rPr lang="en-US" sz="32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YOUR</a:t>
              </a:r>
              <a:r>
                <a:rPr lang="en-US" sz="3200" dirty="0">
                  <a:solidFill>
                    <a:schemeClr val="bg1"/>
                  </a:solidFill>
                </a:rPr>
                <a:t> properties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Instant</a:t>
              </a:r>
              <a:r>
                <a:rPr lang="en-US" sz="3200" b="1" dirty="0">
                  <a:solidFill>
                    <a:schemeClr val="bg1"/>
                  </a:solidFill>
                </a:rPr>
                <a:t> </a:t>
              </a:r>
              <a:r>
                <a:rPr lang="en-US" sz="3200" dirty="0">
                  <a:solidFill>
                    <a:schemeClr val="bg1"/>
                  </a:solidFill>
                </a:rPr>
                <a:t>application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Optional Apply button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Easily </a:t>
              </a:r>
              <a:r>
                <a:rPr lang="en-US" sz="32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extensible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Multiple pages available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4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00651 -2.22361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" y="-1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1A7ECA-B374-4975-8181-F9181892CCE1}"/>
              </a:ext>
            </a:extLst>
          </p:cNvPr>
          <p:cNvGrpSpPr/>
          <p:nvPr/>
        </p:nvGrpSpPr>
        <p:grpSpPr>
          <a:xfrm>
            <a:off x="343942" y="1598197"/>
            <a:ext cx="4100476" cy="4189364"/>
            <a:chOff x="343942" y="1598197"/>
            <a:chExt cx="4100476" cy="418936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942" y="1598197"/>
              <a:ext cx="4100476" cy="29451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9" name="Rectangle 28"/>
            <p:cNvSpPr/>
            <p:nvPr/>
          </p:nvSpPr>
          <p:spPr>
            <a:xfrm>
              <a:off x="706231" y="4919631"/>
              <a:ext cx="3375896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50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 dirty="0"/>
                <a:t>They are still web parts! </a:t>
              </a:r>
              <a:r>
                <a:rPr lang="en-US" sz="2800" b="1" dirty="0">
                  <a:solidFill>
                    <a:srgbClr val="186E41"/>
                  </a:solidFill>
                </a:rPr>
                <a:t>(Mostly)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B27AFEB-34EA-463E-8110-D3D6D229ACB4}"/>
              </a:ext>
            </a:extLst>
          </p:cNvPr>
          <p:cNvGrpSpPr/>
          <p:nvPr/>
        </p:nvGrpSpPr>
        <p:grpSpPr>
          <a:xfrm>
            <a:off x="4695092" y="1594793"/>
            <a:ext cx="3949291" cy="4192768"/>
            <a:chOff x="4695092" y="1587845"/>
            <a:chExt cx="3949291" cy="4192768"/>
          </a:xfrm>
        </p:grpSpPr>
        <p:grpSp>
          <p:nvGrpSpPr>
            <p:cNvPr id="21" name="Group 20"/>
            <p:cNvGrpSpPr/>
            <p:nvPr/>
          </p:nvGrpSpPr>
          <p:grpSpPr>
            <a:xfrm>
              <a:off x="4826496" y="1587845"/>
              <a:ext cx="3566553" cy="2955257"/>
              <a:chOff x="2547580" y="-2"/>
              <a:chExt cx="7341322" cy="608304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3"/>
              <a:srcRect b="13031"/>
              <a:stretch/>
            </p:blipFill>
            <p:spPr>
              <a:xfrm>
                <a:off x="2547580" y="-2"/>
                <a:ext cx="7341322" cy="608304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6236" y="5326061"/>
                <a:ext cx="381000" cy="353786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4695092" y="4912683"/>
              <a:ext cx="3949291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50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 dirty="0">
                  <a:cs typeface="Segoe UI Semibold" panose="020B0702040204020203" pitchFamily="34" charset="0"/>
                </a:rPr>
                <a:t>Built for the modern, JavaScript-driven web.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Web Parts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21B0505-DC02-4F91-8E43-61EBB6CA953D}"/>
              </a:ext>
            </a:extLst>
          </p:cNvPr>
          <p:cNvSpPr txBox="1">
            <a:spLocks/>
          </p:cNvSpPr>
          <p:nvPr/>
        </p:nvSpPr>
        <p:spPr>
          <a:xfrm>
            <a:off x="446470" y="0"/>
            <a:ext cx="11586211" cy="985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O365, 2016, &amp;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3AA00-65B3-476C-8374-80649CC64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079" y="1352764"/>
            <a:ext cx="9851843" cy="45791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Graphic 16" descr="No sign">
            <a:extLst>
              <a:ext uri="{FF2B5EF4-FFF2-40B4-BE49-F238E27FC236}">
                <a16:creationId xmlns:a16="http://schemas.microsoft.com/office/drawing/2014/main" id="{D9DE4CA4-ACAC-4ADC-80B3-7DEDD528D2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5511" y="1361758"/>
            <a:ext cx="4360978" cy="43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6E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41A7ECA-B374-4975-8181-F9181892CCE1}"/>
              </a:ext>
            </a:extLst>
          </p:cNvPr>
          <p:cNvGrpSpPr/>
          <p:nvPr/>
        </p:nvGrpSpPr>
        <p:grpSpPr>
          <a:xfrm>
            <a:off x="343942" y="1598197"/>
            <a:ext cx="4100476" cy="4189364"/>
            <a:chOff x="343942" y="1598197"/>
            <a:chExt cx="4100476" cy="418936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942" y="1598197"/>
              <a:ext cx="4100476" cy="294519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9" name="Rectangle 28"/>
            <p:cNvSpPr/>
            <p:nvPr/>
          </p:nvSpPr>
          <p:spPr>
            <a:xfrm>
              <a:off x="706231" y="4919631"/>
              <a:ext cx="3375896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50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 dirty="0"/>
                <a:t>They are still web parts! </a:t>
              </a:r>
              <a:r>
                <a:rPr lang="en-US" sz="2800" b="1" dirty="0">
                  <a:solidFill>
                    <a:srgbClr val="186E41"/>
                  </a:solidFill>
                </a:rPr>
                <a:t>(Mostly)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B27AFEB-34EA-463E-8110-D3D6D229ACB4}"/>
              </a:ext>
            </a:extLst>
          </p:cNvPr>
          <p:cNvGrpSpPr/>
          <p:nvPr/>
        </p:nvGrpSpPr>
        <p:grpSpPr>
          <a:xfrm>
            <a:off x="4695092" y="1594793"/>
            <a:ext cx="3949291" cy="4192768"/>
            <a:chOff x="4695092" y="1587845"/>
            <a:chExt cx="3949291" cy="4192768"/>
          </a:xfrm>
        </p:grpSpPr>
        <p:grpSp>
          <p:nvGrpSpPr>
            <p:cNvPr id="21" name="Group 20"/>
            <p:cNvGrpSpPr/>
            <p:nvPr/>
          </p:nvGrpSpPr>
          <p:grpSpPr>
            <a:xfrm>
              <a:off x="4826496" y="1587845"/>
              <a:ext cx="3566553" cy="2955257"/>
              <a:chOff x="2547580" y="-2"/>
              <a:chExt cx="7341322" cy="608304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3"/>
              <a:srcRect b="13031"/>
              <a:stretch/>
            </p:blipFill>
            <p:spPr>
              <a:xfrm>
                <a:off x="2547580" y="-2"/>
                <a:ext cx="7341322" cy="608304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6236" y="5326061"/>
                <a:ext cx="381000" cy="353786"/>
              </a:xfrm>
              <a:prstGeom prst="rect">
                <a:avLst/>
              </a:prstGeom>
            </p:spPr>
          </p:pic>
        </p:grpSp>
        <p:sp>
          <p:nvSpPr>
            <p:cNvPr id="30" name="Rectangle 29"/>
            <p:cNvSpPr/>
            <p:nvPr/>
          </p:nvSpPr>
          <p:spPr>
            <a:xfrm>
              <a:off x="4695092" y="4912683"/>
              <a:ext cx="3949291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50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 dirty="0">
                  <a:cs typeface="Segoe UI Semibold" panose="020B0702040204020203" pitchFamily="34" charset="0"/>
                </a:rPr>
                <a:t>Built for the modern, JavaScript-driven web.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4C77E2E-67E6-490D-BFE2-C13B053CABE8}"/>
              </a:ext>
            </a:extLst>
          </p:cNvPr>
          <p:cNvGrpSpPr/>
          <p:nvPr/>
        </p:nvGrpSpPr>
        <p:grpSpPr>
          <a:xfrm>
            <a:off x="8644383" y="1566093"/>
            <a:ext cx="3375896" cy="4221468"/>
            <a:chOff x="8644383" y="1566093"/>
            <a:chExt cx="3375896" cy="422146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127" y="1566093"/>
              <a:ext cx="3114408" cy="297407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1" name="Rectangle 30"/>
            <p:cNvSpPr/>
            <p:nvPr/>
          </p:nvSpPr>
          <p:spPr>
            <a:xfrm>
              <a:off x="8644383" y="4919631"/>
              <a:ext cx="3375896" cy="867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500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800" dirty="0">
                  <a:cs typeface="Segoe UI Semibold" panose="020B0702040204020203" pitchFamily="34" charset="0"/>
                </a:rPr>
                <a:t>Runs directly inside a SharePoint Page.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Web Parts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4C16D4-2C1E-41A0-904B-981D5BE5E9DF}"/>
              </a:ext>
            </a:extLst>
          </p:cNvPr>
          <p:cNvSpPr/>
          <p:nvPr/>
        </p:nvSpPr>
        <p:spPr>
          <a:xfrm>
            <a:off x="8518716" y="5722060"/>
            <a:ext cx="36272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5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800" b="1" dirty="0">
                <a:solidFill>
                  <a:srgbClr val="186E41"/>
                </a:solidFill>
                <a:cs typeface="Segoe UI Semibold" panose="020B0702040204020203" pitchFamily="34" charset="0"/>
              </a:rPr>
              <a:t>(Even Classic pages)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21B0505-DC02-4F91-8E43-61EBB6CA953D}"/>
              </a:ext>
            </a:extLst>
          </p:cNvPr>
          <p:cNvSpPr txBox="1">
            <a:spLocks/>
          </p:cNvSpPr>
          <p:nvPr/>
        </p:nvSpPr>
        <p:spPr>
          <a:xfrm>
            <a:off x="446470" y="0"/>
            <a:ext cx="11586211" cy="985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O365, 2016, &amp; 2019</a:t>
            </a:r>
          </a:p>
        </p:txBody>
      </p:sp>
    </p:spTree>
    <p:extLst>
      <p:ext uri="{BB962C8B-B14F-4D97-AF65-F5344CB8AC3E}">
        <p14:creationId xmlns:p14="http://schemas.microsoft.com/office/powerpoint/2010/main" val="402583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A43BA2-DFF7-403B-8C44-DCDA9D9E7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Extensions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244A1D-A25E-4A37-897A-E1140755E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Modern UI Extensions</a:t>
            </a:r>
          </a:p>
          <a:p>
            <a:pPr lvl="1"/>
            <a:r>
              <a:rPr lang="en-US" dirty="0"/>
              <a:t>Modern pages only</a:t>
            </a:r>
          </a:p>
          <a:p>
            <a:pPr lvl="1"/>
            <a:endParaRPr lang="en-US" dirty="0"/>
          </a:p>
          <a:p>
            <a:r>
              <a:rPr lang="en-US" dirty="0"/>
              <a:t>3 Types</a:t>
            </a:r>
          </a:p>
          <a:p>
            <a:pPr lvl="1"/>
            <a:r>
              <a:rPr lang="en-US" dirty="0"/>
              <a:t>Application Customizer</a:t>
            </a:r>
          </a:p>
          <a:p>
            <a:pPr lvl="1"/>
            <a:r>
              <a:rPr lang="en-US" dirty="0"/>
              <a:t>ListView Command Set</a:t>
            </a:r>
          </a:p>
          <a:p>
            <a:pPr lvl="1"/>
            <a:r>
              <a:rPr lang="en-US" dirty="0"/>
              <a:t>Field Customizer</a:t>
            </a:r>
          </a:p>
          <a:p>
            <a:pPr lvl="1"/>
            <a:endParaRPr lang="en-US" dirty="0"/>
          </a:p>
          <a:p>
            <a:r>
              <a:rPr lang="en-US" dirty="0"/>
              <a:t>Added as Custom Actions</a:t>
            </a:r>
          </a:p>
          <a:p>
            <a:pPr lvl="1"/>
            <a:r>
              <a:rPr lang="en-US" dirty="0"/>
              <a:t>No visible UI for adding/configuring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AEA0F4B-ACCB-4CA8-987C-731148650FBD}"/>
              </a:ext>
            </a:extLst>
          </p:cNvPr>
          <p:cNvSpPr txBox="1">
            <a:spLocks/>
          </p:cNvSpPr>
          <p:nvPr/>
        </p:nvSpPr>
        <p:spPr>
          <a:xfrm>
            <a:off x="446470" y="0"/>
            <a:ext cx="11586211" cy="985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O365 &amp; 2019</a:t>
            </a:r>
          </a:p>
        </p:txBody>
      </p:sp>
      <p:pic>
        <p:nvPicPr>
          <p:cNvPr id="18" name="Graphic 17" descr="Safe">
            <a:extLst>
              <a:ext uri="{FF2B5EF4-FFF2-40B4-BE49-F238E27FC236}">
                <a16:creationId xmlns:a16="http://schemas.microsoft.com/office/drawing/2014/main" id="{EDC51492-6541-4620-97DC-F09FCC766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0097" y="2666449"/>
            <a:ext cx="2472372" cy="2472372"/>
          </a:xfrm>
          <a:prstGeom prst="rect">
            <a:avLst/>
          </a:prstGeom>
        </p:spPr>
      </p:pic>
      <p:pic>
        <p:nvPicPr>
          <p:cNvPr id="19" name="Graphic 18" descr="Hammer">
            <a:extLst>
              <a:ext uri="{FF2B5EF4-FFF2-40B4-BE49-F238E27FC236}">
                <a16:creationId xmlns:a16="http://schemas.microsoft.com/office/drawing/2014/main" id="{33436250-F957-4B76-8A43-29B9709F5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5549">
            <a:off x="7381153" y="2158330"/>
            <a:ext cx="1345393" cy="1345393"/>
          </a:xfrm>
          <a:prstGeom prst="rect">
            <a:avLst/>
          </a:prstGeom>
        </p:spPr>
      </p:pic>
      <p:pic>
        <p:nvPicPr>
          <p:cNvPr id="20" name="Graphic 19" descr="Large paint brush">
            <a:extLst>
              <a:ext uri="{FF2B5EF4-FFF2-40B4-BE49-F238E27FC236}">
                <a16:creationId xmlns:a16="http://schemas.microsoft.com/office/drawing/2014/main" id="{86057014-863D-40E5-AB9A-7B7C693BE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249852">
            <a:off x="9755956" y="3528636"/>
            <a:ext cx="914400" cy="914400"/>
          </a:xfrm>
          <a:prstGeom prst="rect">
            <a:avLst/>
          </a:prstGeom>
        </p:spPr>
      </p:pic>
      <p:pic>
        <p:nvPicPr>
          <p:cNvPr id="21" name="Graphic 20" descr="Flask">
            <a:extLst>
              <a:ext uri="{FF2B5EF4-FFF2-40B4-BE49-F238E27FC236}">
                <a16:creationId xmlns:a16="http://schemas.microsoft.com/office/drawing/2014/main" id="{5B464341-0698-4EAC-A8ED-490577573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517422">
            <a:off x="9656031" y="1737607"/>
            <a:ext cx="914400" cy="914400"/>
          </a:xfrm>
          <a:prstGeom prst="rect">
            <a:avLst/>
          </a:prstGeom>
        </p:spPr>
      </p:pic>
      <p:pic>
        <p:nvPicPr>
          <p:cNvPr id="22" name="Graphic 21" descr="Filter">
            <a:extLst>
              <a:ext uri="{FF2B5EF4-FFF2-40B4-BE49-F238E27FC236}">
                <a16:creationId xmlns:a16="http://schemas.microsoft.com/office/drawing/2014/main" id="{9D2B4991-636E-44F3-B279-6817414B2E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86482">
            <a:off x="9228528" y="22651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C2034-9A65-4384-8552-4048D4ED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Customizers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84170-C2AF-4C26-915E-A8E0B3CC4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Adds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scripts</a:t>
            </a:r>
            <a:r>
              <a:rPr lang="en-US" sz="3600" dirty="0"/>
              <a:t> to the page</a:t>
            </a:r>
          </a:p>
          <a:p>
            <a:r>
              <a:rPr lang="en-US" sz="3600" dirty="0"/>
              <a:t>Provides access to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Placeholders</a:t>
            </a:r>
          </a:p>
          <a:p>
            <a:pPr lvl="1"/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Top</a:t>
            </a:r>
          </a:p>
          <a:p>
            <a:pPr lvl="1"/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Bottom</a:t>
            </a:r>
            <a:endParaRPr lang="en-US" sz="3200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6592D-6908-416D-B344-68AAA4A7F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91"/>
          <a:stretch/>
        </p:blipFill>
        <p:spPr>
          <a:xfrm>
            <a:off x="6401943" y="2515523"/>
            <a:ext cx="5487162" cy="3742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1B2C877-8B8F-48EF-9438-963B2CEB3A33}"/>
              </a:ext>
            </a:extLst>
          </p:cNvPr>
          <p:cNvGrpSpPr/>
          <p:nvPr/>
        </p:nvGrpSpPr>
        <p:grpSpPr>
          <a:xfrm>
            <a:off x="5235592" y="5700327"/>
            <a:ext cx="6758017" cy="914400"/>
            <a:chOff x="5235592" y="5496527"/>
            <a:chExt cx="6758017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128EBF-CF17-42F7-AC99-C79D54650A28}"/>
                </a:ext>
              </a:extLst>
            </p:cNvPr>
            <p:cNvSpPr/>
            <p:nvPr/>
          </p:nvSpPr>
          <p:spPr>
            <a:xfrm>
              <a:off x="6254496" y="5853143"/>
              <a:ext cx="5739113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Arrow: Slight curve">
              <a:extLst>
                <a:ext uri="{FF2B5EF4-FFF2-40B4-BE49-F238E27FC236}">
                  <a16:creationId xmlns:a16="http://schemas.microsoft.com/office/drawing/2014/main" id="{303BD5ED-4F22-4C1B-9C5D-FF9A1B4D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5592" y="5496527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39DEC0-445D-42CC-B217-54C715E12CAE}"/>
              </a:ext>
            </a:extLst>
          </p:cNvPr>
          <p:cNvGrpSpPr/>
          <p:nvPr/>
        </p:nvGrpSpPr>
        <p:grpSpPr>
          <a:xfrm>
            <a:off x="5235592" y="2536379"/>
            <a:ext cx="6758017" cy="914400"/>
            <a:chOff x="5235592" y="3126658"/>
            <a:chExt cx="6758017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7FCA4C-7195-464F-9B76-3C37F469F07F}"/>
                </a:ext>
              </a:extLst>
            </p:cNvPr>
            <p:cNvSpPr/>
            <p:nvPr/>
          </p:nvSpPr>
          <p:spPr>
            <a:xfrm>
              <a:off x="6254496" y="3474720"/>
              <a:ext cx="5739113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Arrow: Slight curve">
              <a:extLst>
                <a:ext uri="{FF2B5EF4-FFF2-40B4-BE49-F238E27FC236}">
                  <a16:creationId xmlns:a16="http://schemas.microsoft.com/office/drawing/2014/main" id="{66343579-8DA7-4954-950F-55688BE7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V="1">
              <a:off x="5235592" y="3126658"/>
              <a:ext cx="914400" cy="914400"/>
            </a:xfrm>
            <a:prstGeom prst="rect">
              <a:avLst/>
            </a:prstGeom>
          </p:spPr>
        </p:pic>
      </p:grpSp>
      <p:pic>
        <p:nvPicPr>
          <p:cNvPr id="13" name="Graphic 12" descr="Dance">
            <a:extLst>
              <a:ext uri="{FF2B5EF4-FFF2-40B4-BE49-F238E27FC236}">
                <a16:creationId xmlns:a16="http://schemas.microsoft.com/office/drawing/2014/main" id="{A2200386-1DB0-445C-AEA2-7464F5358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395" y="3530567"/>
            <a:ext cx="2537417" cy="25374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34039F-31B9-498D-9502-64B087EF5461}"/>
              </a:ext>
            </a:extLst>
          </p:cNvPr>
          <p:cNvSpPr txBox="1">
            <a:spLocks/>
          </p:cNvSpPr>
          <p:nvPr/>
        </p:nvSpPr>
        <p:spPr>
          <a:xfrm>
            <a:off x="446470" y="0"/>
            <a:ext cx="11586211" cy="985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SPFx Extension</a:t>
            </a:r>
          </a:p>
        </p:txBody>
      </p:sp>
    </p:spTree>
    <p:extLst>
      <p:ext uri="{BB962C8B-B14F-4D97-AF65-F5344CB8AC3E}">
        <p14:creationId xmlns:p14="http://schemas.microsoft.com/office/powerpoint/2010/main" val="37128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C2034-9A65-4384-8552-4048D4ED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Customizers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84170-C2AF-4C26-915E-A8E0B3CC4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Adds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scripts</a:t>
            </a:r>
            <a:r>
              <a:rPr lang="en-US" sz="3600" dirty="0"/>
              <a:t> to the page</a:t>
            </a:r>
          </a:p>
          <a:p>
            <a:r>
              <a:rPr lang="en-US" sz="3600" dirty="0"/>
              <a:t>Provides access to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Placeholders</a:t>
            </a:r>
          </a:p>
          <a:p>
            <a:pPr lvl="1"/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Top</a:t>
            </a:r>
          </a:p>
          <a:p>
            <a:pPr lvl="1"/>
            <a:r>
              <a:rPr lang="en-US" sz="32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Bottom</a:t>
            </a:r>
            <a:endParaRPr lang="en-US" sz="3200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6592D-6908-416D-B344-68AAA4A7F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791"/>
          <a:stretch/>
        </p:blipFill>
        <p:spPr>
          <a:xfrm>
            <a:off x="6401943" y="2515523"/>
            <a:ext cx="5487162" cy="3742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1B2C877-8B8F-48EF-9438-963B2CEB3A33}"/>
              </a:ext>
            </a:extLst>
          </p:cNvPr>
          <p:cNvGrpSpPr/>
          <p:nvPr/>
        </p:nvGrpSpPr>
        <p:grpSpPr>
          <a:xfrm>
            <a:off x="5235592" y="5700327"/>
            <a:ext cx="6758017" cy="914400"/>
            <a:chOff x="5235592" y="5496527"/>
            <a:chExt cx="6758017" cy="91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128EBF-CF17-42F7-AC99-C79D54650A28}"/>
                </a:ext>
              </a:extLst>
            </p:cNvPr>
            <p:cNvSpPr/>
            <p:nvPr/>
          </p:nvSpPr>
          <p:spPr>
            <a:xfrm>
              <a:off x="6254496" y="5853143"/>
              <a:ext cx="5739113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Arrow: Slight curve">
              <a:extLst>
                <a:ext uri="{FF2B5EF4-FFF2-40B4-BE49-F238E27FC236}">
                  <a16:creationId xmlns:a16="http://schemas.microsoft.com/office/drawing/2014/main" id="{303BD5ED-4F22-4C1B-9C5D-FF9A1B4D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5592" y="5496527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39DEC0-445D-42CC-B217-54C715E12CAE}"/>
              </a:ext>
            </a:extLst>
          </p:cNvPr>
          <p:cNvGrpSpPr/>
          <p:nvPr/>
        </p:nvGrpSpPr>
        <p:grpSpPr>
          <a:xfrm>
            <a:off x="5235592" y="2536379"/>
            <a:ext cx="6758017" cy="914400"/>
            <a:chOff x="5235592" y="3126658"/>
            <a:chExt cx="6758017" cy="9144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7FCA4C-7195-464F-9B76-3C37F469F07F}"/>
                </a:ext>
              </a:extLst>
            </p:cNvPr>
            <p:cNvSpPr/>
            <p:nvPr/>
          </p:nvSpPr>
          <p:spPr>
            <a:xfrm>
              <a:off x="6254496" y="3474720"/>
              <a:ext cx="5739113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Arrow: Slight curve">
              <a:extLst>
                <a:ext uri="{FF2B5EF4-FFF2-40B4-BE49-F238E27FC236}">
                  <a16:creationId xmlns:a16="http://schemas.microsoft.com/office/drawing/2014/main" id="{66343579-8DA7-4954-950F-55688BE7B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V="1">
              <a:off x="5235592" y="3126658"/>
              <a:ext cx="914400" cy="914400"/>
            </a:xfrm>
            <a:prstGeom prst="rect">
              <a:avLst/>
            </a:prstGeom>
          </p:spPr>
        </p:pic>
      </p:grpSp>
      <p:pic>
        <p:nvPicPr>
          <p:cNvPr id="13" name="Graphic 12" descr="Dance">
            <a:extLst>
              <a:ext uri="{FF2B5EF4-FFF2-40B4-BE49-F238E27FC236}">
                <a16:creationId xmlns:a16="http://schemas.microsoft.com/office/drawing/2014/main" id="{A2200386-1DB0-445C-AEA2-7464F5358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2395" y="3530567"/>
            <a:ext cx="2537417" cy="25374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E34039F-31B9-498D-9502-64B087EF5461}"/>
              </a:ext>
            </a:extLst>
          </p:cNvPr>
          <p:cNvSpPr txBox="1">
            <a:spLocks/>
          </p:cNvSpPr>
          <p:nvPr/>
        </p:nvSpPr>
        <p:spPr>
          <a:xfrm>
            <a:off x="446470" y="0"/>
            <a:ext cx="11586211" cy="985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SPFx Extension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D39754-249C-4769-965B-8B4C5305864E}"/>
              </a:ext>
            </a:extLst>
          </p:cNvPr>
          <p:cNvSpPr/>
          <p:nvPr/>
        </p:nvSpPr>
        <p:spPr>
          <a:xfrm>
            <a:off x="0" y="0"/>
            <a:ext cx="12192000" cy="642486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218" name="Picture 2" descr="React Slider Field Customizer">
            <a:extLst>
              <a:ext uri="{FF2B5EF4-FFF2-40B4-BE49-F238E27FC236}">
                <a16:creationId xmlns:a16="http://schemas.microsoft.com/office/drawing/2014/main" id="{94A339E2-533E-46BA-A170-33E57CA1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55" y="1196980"/>
            <a:ext cx="10772274" cy="2611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oasts shown on a Communication Site">
            <a:extLst>
              <a:ext uri="{FF2B5EF4-FFF2-40B4-BE49-F238E27FC236}">
                <a16:creationId xmlns:a16="http://schemas.microsoft.com/office/drawing/2014/main" id="{ED541DA0-34E6-4A59-998A-45A75A509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4"/>
          <a:stretch/>
        </p:blipFill>
        <p:spPr bwMode="auto">
          <a:xfrm>
            <a:off x="3345773" y="2502838"/>
            <a:ext cx="8642527" cy="3536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ihg-res-default-home-page-extended-footer.png">
            <a:extLst>
              <a:ext uri="{FF2B5EF4-FFF2-40B4-BE49-F238E27FC236}">
                <a16:creationId xmlns:a16="http://schemas.microsoft.com/office/drawing/2014/main" id="{7C782387-7DC0-400B-AF34-47A5415F3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40"/>
          <a:stretch/>
        </p:blipFill>
        <p:spPr bwMode="auto">
          <a:xfrm>
            <a:off x="112175" y="4243360"/>
            <a:ext cx="9200267" cy="1850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6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0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84170-C2AF-4C26-915E-A8E0B3CC4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5" y="1213989"/>
            <a:ext cx="11572274" cy="5114622"/>
          </a:xfrm>
        </p:spPr>
        <p:txBody>
          <a:bodyPr>
            <a:normAutofit/>
          </a:bodyPr>
          <a:lstStyle/>
          <a:p>
            <a:r>
              <a:rPr lang="en-US" sz="3600" dirty="0"/>
              <a:t>Adds 1 or more </a:t>
            </a:r>
            <a:r>
              <a:rPr lang="en-US" sz="3600" b="1" dirty="0">
                <a:solidFill>
                  <a:srgbClr val="E00B7D"/>
                </a:solidFill>
              </a:rPr>
              <a:t>Commands</a:t>
            </a:r>
            <a:r>
              <a:rPr lang="en-US" sz="3600" b="1" dirty="0">
                <a:solidFill>
                  <a:schemeClr val="accent1"/>
                </a:solidFill>
              </a:rPr>
              <a:t> </a:t>
            </a:r>
            <a:r>
              <a:rPr lang="en-US" sz="3600" dirty="0"/>
              <a:t>to a modern </a:t>
            </a:r>
            <a:r>
              <a:rPr lang="en-US" sz="3600" b="1" dirty="0">
                <a:solidFill>
                  <a:srgbClr val="E00B7D"/>
                </a:solidFill>
              </a:rPr>
              <a:t>List View</a:t>
            </a:r>
            <a:endParaRPr lang="en-US" sz="3600" dirty="0">
              <a:solidFill>
                <a:srgbClr val="E00B7D"/>
              </a:solidFill>
            </a:endParaRPr>
          </a:p>
          <a:p>
            <a:r>
              <a:rPr lang="en-US" sz="3600" dirty="0"/>
              <a:t>Commands can be added to:</a:t>
            </a:r>
          </a:p>
          <a:p>
            <a:pPr marL="854075" lvl="1" indent="-471488"/>
            <a:r>
              <a:rPr lang="en-US" sz="2800" b="1" dirty="0">
                <a:solidFill>
                  <a:srgbClr val="E00B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Menu </a:t>
            </a:r>
            <a:endParaRPr lang="en-US" sz="2800" i="1" dirty="0">
              <a:solidFill>
                <a:srgbClr val="E00B7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54075" lvl="2" indent="0">
              <a:buNone/>
            </a:pPr>
            <a:r>
              <a:rPr lang="en-US" sz="1800" i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ClientSideExtension.ListViewCommandSet.ContextMenu</a:t>
            </a:r>
          </a:p>
          <a:p>
            <a:pPr marL="854075" lvl="1" indent="-471488"/>
            <a:r>
              <a:rPr lang="en-US" sz="2800" b="1" dirty="0">
                <a:solidFill>
                  <a:srgbClr val="E00B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Bar</a:t>
            </a:r>
          </a:p>
          <a:p>
            <a:pPr marL="854075" lvl="2" indent="0">
              <a:buNone/>
            </a:pPr>
            <a:r>
              <a:rPr lang="en-US" sz="1800" i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ClientSideExtension.ListViewCommandSet.CommandBar</a:t>
            </a:r>
          </a:p>
          <a:p>
            <a:pPr marL="854075" lvl="1" indent="-471488"/>
            <a:r>
              <a:rPr lang="en-US" sz="2800" b="1" dirty="0">
                <a:solidFill>
                  <a:srgbClr val="E00B7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Both</a:t>
            </a:r>
            <a:endParaRPr lang="en-US" sz="2800" i="1" dirty="0">
              <a:solidFill>
                <a:srgbClr val="E00B7D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54075" lvl="2" indent="0">
              <a:buNone/>
            </a:pPr>
            <a:r>
              <a:rPr lang="en-US" sz="1800" i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ClientSideExtension.ListViewCommandSet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C2034-9A65-4384-8552-4048D4ED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ListView Command 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9DAEC-C4DA-49DF-A91F-4F9407FD3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722" y="2241890"/>
            <a:ext cx="4788575" cy="392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7049F7A-D3E4-4E34-B823-69C2566E5066}"/>
              </a:ext>
            </a:extLst>
          </p:cNvPr>
          <p:cNvGrpSpPr/>
          <p:nvPr/>
        </p:nvGrpSpPr>
        <p:grpSpPr>
          <a:xfrm>
            <a:off x="7290410" y="5130470"/>
            <a:ext cx="2705100" cy="914400"/>
            <a:chOff x="7218218" y="4998118"/>
            <a:chExt cx="2705100" cy="914400"/>
          </a:xfrm>
        </p:grpSpPr>
        <p:pic>
          <p:nvPicPr>
            <p:cNvPr id="12" name="Graphic 11" descr="Arrow: Straight">
              <a:extLst>
                <a:ext uri="{FF2B5EF4-FFF2-40B4-BE49-F238E27FC236}">
                  <a16:creationId xmlns:a16="http://schemas.microsoft.com/office/drawing/2014/main" id="{4E992B6E-8571-4280-86A5-A3A57A0B9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218218" y="4998118"/>
              <a:ext cx="914400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796342-88B0-4153-84EF-57EBA7602417}"/>
                </a:ext>
              </a:extLst>
            </p:cNvPr>
            <p:cNvSpPr/>
            <p:nvPr/>
          </p:nvSpPr>
          <p:spPr>
            <a:xfrm>
              <a:off x="8132618" y="5237018"/>
              <a:ext cx="1790700" cy="426027"/>
            </a:xfrm>
            <a:prstGeom prst="rect">
              <a:avLst/>
            </a:prstGeom>
            <a:noFill/>
            <a:ln w="28575">
              <a:solidFill>
                <a:srgbClr val="FDC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DBE719-AFEE-471B-BA5C-9CD1DC18191A}"/>
              </a:ext>
            </a:extLst>
          </p:cNvPr>
          <p:cNvGrpSpPr/>
          <p:nvPr/>
        </p:nvGrpSpPr>
        <p:grpSpPr>
          <a:xfrm>
            <a:off x="11150807" y="1294703"/>
            <a:ext cx="914400" cy="1300295"/>
            <a:chOff x="11078615" y="1162351"/>
            <a:chExt cx="914400" cy="1300295"/>
          </a:xfrm>
        </p:grpSpPr>
        <p:pic>
          <p:nvPicPr>
            <p:cNvPr id="17" name="Graphic 16" descr="Arrow: Straight">
              <a:extLst>
                <a:ext uri="{FF2B5EF4-FFF2-40B4-BE49-F238E27FC236}">
                  <a16:creationId xmlns:a16="http://schemas.microsoft.com/office/drawing/2014/main" id="{5A075AEA-08EC-4E7E-B974-DE4D60719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 flipH="1">
              <a:off x="11078615" y="1162351"/>
              <a:ext cx="914400" cy="9144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73320D-5A4B-45A4-B4A0-A3FAA440F1F8}"/>
                </a:ext>
              </a:extLst>
            </p:cNvPr>
            <p:cNvSpPr/>
            <p:nvPr/>
          </p:nvSpPr>
          <p:spPr>
            <a:xfrm>
              <a:off x="11128664" y="2086826"/>
              <a:ext cx="760441" cy="375820"/>
            </a:xfrm>
            <a:prstGeom prst="rect">
              <a:avLst/>
            </a:prstGeom>
            <a:noFill/>
            <a:ln w="28575">
              <a:solidFill>
                <a:srgbClr val="FDC7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870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84170-C2AF-4C26-915E-A8E0B3CC4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5" y="1213989"/>
            <a:ext cx="11586212" cy="5044122"/>
          </a:xfrm>
        </p:spPr>
        <p:txBody>
          <a:bodyPr/>
          <a:lstStyle/>
          <a:p>
            <a:r>
              <a:rPr lang="en-US" dirty="0"/>
              <a:t>Customize the </a:t>
            </a:r>
            <a:r>
              <a:rPr lang="en-US" b="1" dirty="0">
                <a:solidFill>
                  <a:schemeClr val="bg2"/>
                </a:solidFill>
              </a:rPr>
              <a:t>display</a:t>
            </a:r>
            <a:r>
              <a:rPr lang="en-US" dirty="0"/>
              <a:t> of a field in a </a:t>
            </a:r>
            <a:r>
              <a:rPr lang="en-US" b="1" dirty="0">
                <a:solidFill>
                  <a:schemeClr val="bg2"/>
                </a:solidFill>
              </a:rPr>
              <a:t>list 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C2034-9A65-4384-8552-4048D4ED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Customizers</a:t>
            </a:r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4DD99F3-E300-42CE-93D1-EDCE5874A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2"/>
          <a:stretch/>
        </p:blipFill>
        <p:spPr>
          <a:xfrm>
            <a:off x="744499" y="2333995"/>
            <a:ext cx="4672689" cy="3314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AE9C3E7-1318-4606-885B-23241104E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33" y="2333995"/>
            <a:ext cx="4770968" cy="3314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Graphic 17" descr="Arrow: Straight">
            <a:extLst>
              <a:ext uri="{FF2B5EF4-FFF2-40B4-BE49-F238E27FC236}">
                <a16:creationId xmlns:a16="http://schemas.microsoft.com/office/drawing/2014/main" id="{7D18896B-0F70-4E6A-B1E8-ABA9512ED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589660" y="3534125"/>
            <a:ext cx="914400" cy="914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FD3C8DE-B73B-4669-82F0-B8B8FBACBE11}"/>
              </a:ext>
            </a:extLst>
          </p:cNvPr>
          <p:cNvSpPr txBox="1">
            <a:spLocks/>
          </p:cNvSpPr>
          <p:nvPr/>
        </p:nvSpPr>
        <p:spPr>
          <a:xfrm>
            <a:off x="446470" y="0"/>
            <a:ext cx="11586211" cy="985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SPFx Extension</a:t>
            </a:r>
          </a:p>
        </p:txBody>
      </p:sp>
      <p:pic>
        <p:nvPicPr>
          <p:cNvPr id="10" name="Graphic 9" descr="No sign">
            <a:extLst>
              <a:ext uri="{FF2B5EF4-FFF2-40B4-BE49-F238E27FC236}">
                <a16:creationId xmlns:a16="http://schemas.microsoft.com/office/drawing/2014/main" id="{68C86428-55D1-4336-92E0-D509DE7286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29284" y="1810836"/>
            <a:ext cx="4360978" cy="436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84170-C2AF-4C26-915E-A8E0B3CC4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5" y="1213989"/>
            <a:ext cx="11586212" cy="5044122"/>
          </a:xfrm>
        </p:spPr>
        <p:txBody>
          <a:bodyPr/>
          <a:lstStyle/>
          <a:p>
            <a:r>
              <a:rPr lang="en-US" dirty="0"/>
              <a:t>Customize the </a:t>
            </a:r>
            <a:r>
              <a:rPr lang="en-US" b="1" dirty="0">
                <a:solidFill>
                  <a:schemeClr val="bg2"/>
                </a:solidFill>
              </a:rPr>
              <a:t>display</a:t>
            </a:r>
            <a:r>
              <a:rPr lang="en-US" dirty="0"/>
              <a:t> of a field in a </a:t>
            </a:r>
            <a:r>
              <a:rPr lang="en-US" b="1" dirty="0">
                <a:solidFill>
                  <a:schemeClr val="bg2"/>
                </a:solidFill>
              </a:rPr>
              <a:t>list 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3C2034-9A65-4384-8552-4048D4ED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Customizers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D3C8DE-B73B-4669-82F0-B8B8FBACBE11}"/>
              </a:ext>
            </a:extLst>
          </p:cNvPr>
          <p:cNvSpPr txBox="1">
            <a:spLocks/>
          </p:cNvSpPr>
          <p:nvPr/>
        </p:nvSpPr>
        <p:spPr>
          <a:xfrm>
            <a:off x="446470" y="0"/>
            <a:ext cx="11586211" cy="985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dirty="0"/>
              <a:t>SPFx Extension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462F4B-FE2A-4664-BC40-C1D16A5AA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72" t="34876" r="3908" b="21876"/>
          <a:stretch/>
        </p:blipFill>
        <p:spPr>
          <a:xfrm>
            <a:off x="1020518" y="2292016"/>
            <a:ext cx="10150963" cy="3477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2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03213" y="1214438"/>
          <a:ext cx="11585574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441873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0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03213" y="1214438"/>
          <a:ext cx="11585574" cy="138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6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03213" y="1214438"/>
          <a:ext cx="11585574" cy="202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03213" y="1214438"/>
          <a:ext cx="11585574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@now, @me, window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Full context!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74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3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03213" y="1214438"/>
          <a:ext cx="11585574" cy="350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@now, @me, window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Full context!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74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JS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7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 CSS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Nope, limited subset &amp; inline 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10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34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3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03213" y="1214438"/>
          <a:ext cx="11585574" cy="4246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@now, @me, window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Full context!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74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JS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7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 CSS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Nope, limited subset &amp; inline 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10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34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Developer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“No”</a:t>
                      </a:r>
                      <a:endParaRPr lang="en-US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94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Solution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</a:rPr>
                        <a:t>Nope!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765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999038E-A88F-4FEE-8D0A-F7D0A4E2BA22}"/>
              </a:ext>
            </a:extLst>
          </p:cNvPr>
          <p:cNvSpPr txBox="1"/>
          <p:nvPr/>
        </p:nvSpPr>
        <p:spPr>
          <a:xfrm>
            <a:off x="302894" y="5660136"/>
            <a:ext cx="1158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 Column Formatting when possible, but know it’s limits</a:t>
            </a:r>
          </a:p>
        </p:txBody>
      </p:sp>
      <p:pic>
        <p:nvPicPr>
          <p:cNvPr id="23" name="Graphic 22" descr="Star">
            <a:extLst>
              <a:ext uri="{FF2B5EF4-FFF2-40B4-BE49-F238E27FC236}">
                <a16:creationId xmlns:a16="http://schemas.microsoft.com/office/drawing/2014/main" id="{697A22B9-A6BE-46F5-8F11-D5C87F977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5875" y="5048233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0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u3.photofunia.com/2/results/s/p/splyqnkTy0bT0rgonkkbDA_r.jpg">
            <a:extLst>
              <a:ext uri="{FF2B5EF4-FFF2-40B4-BE49-F238E27FC236}">
                <a16:creationId xmlns:a16="http://schemas.microsoft.com/office/drawing/2014/main" id="{FC48EF23-D3D8-4333-9F57-117FE17A6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22"/>
          <a:stretch/>
        </p:blipFill>
        <p:spPr bwMode="auto">
          <a:xfrm>
            <a:off x="0" y="0"/>
            <a:ext cx="12192000" cy="635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9">
            <a:extLst>
              <a:ext uri="{FF2B5EF4-FFF2-40B4-BE49-F238E27FC236}">
                <a16:creationId xmlns:a16="http://schemas.microsoft.com/office/drawing/2014/main" id="{8E869A06-5B1B-4124-8CFE-118D0592FC03}"/>
              </a:ext>
            </a:extLst>
          </p:cNvPr>
          <p:cNvSpPr/>
          <p:nvPr/>
        </p:nvSpPr>
        <p:spPr bwMode="white">
          <a:xfrm flipV="1">
            <a:off x="0" y="5232645"/>
            <a:ext cx="5924939" cy="1118095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459878 w 6675438"/>
              <a:gd name="connsiteY2" fmla="*/ 6985207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10" fmla="*/ 1668860 w 6675438"/>
              <a:gd name="connsiteY10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459878" y="6985207"/>
                </a:lnTo>
                <a:lnTo>
                  <a:pt x="0" y="6995160"/>
                </a:lnTo>
                <a:cubicBezTo>
                  <a:pt x="25" y="6995055"/>
                  <a:pt x="50" y="6994949"/>
                  <a:pt x="75" y="6994844"/>
                </a:cubicBez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ubicBezTo>
                  <a:pt x="1668809" y="212"/>
                  <a:pt x="1668835" y="106"/>
                  <a:pt x="1668860" y="0"/>
                </a:cubicBezTo>
                <a:close/>
              </a:path>
            </a:pathLst>
          </a:custGeom>
          <a:solidFill>
            <a:srgbClr val="42251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076E238-A7BB-4E91-BD9F-BB8C34498FA6}"/>
              </a:ext>
            </a:extLst>
          </p:cNvPr>
          <p:cNvSpPr txBox="1">
            <a:spLocks/>
          </p:cNvSpPr>
          <p:nvPr/>
        </p:nvSpPr>
        <p:spPr>
          <a:xfrm>
            <a:off x="1" y="5232645"/>
            <a:ext cx="5312228" cy="1118095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367">
              <a:defRPr/>
            </a:pPr>
            <a:r>
              <a:rPr lang="fi-FI" sz="4000" spc="-100" dirty="0">
                <a:solidFill>
                  <a:srgbClr val="FFFFFF"/>
                </a:solidFill>
              </a:rPr>
              <a:t>SPFx Development</a:t>
            </a:r>
          </a:p>
        </p:txBody>
      </p:sp>
    </p:spTree>
    <p:extLst>
      <p:ext uri="{BB962C8B-B14F-4D97-AF65-F5344CB8AC3E}">
        <p14:creationId xmlns:p14="http://schemas.microsoft.com/office/powerpoint/2010/main" val="23324550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957" y="4384474"/>
            <a:ext cx="393516" cy="88435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10797986" y="1700046"/>
            <a:ext cx="1052905" cy="517667"/>
          </a:xfrm>
          <a:prstGeom prst="round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MSBuild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35006" y="1554732"/>
            <a:ext cx="1869166" cy="584613"/>
            <a:chOff x="9672033" y="3490175"/>
            <a:chExt cx="2366853" cy="817351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40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89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1200" cap="none" spc="0" normalizeH="0" baseline="0" noProof="0" dirty="0">
                  <a:ln>
                    <a:noFill/>
                  </a:ln>
                  <a:solidFill>
                    <a:srgbClr val="5B318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"/>
                </a:rPr>
                <a:t>Project Templates</a:t>
              </a:r>
              <a:endParaRPr kumimoji="0" lang="fi-FI" sz="1568" b="0" i="0" u="none" strike="noStrike" kern="1200" cap="none" spc="0" normalizeH="0" baseline="0" noProof="0" dirty="0">
                <a:ln>
                  <a:noFill/>
                </a:ln>
                <a:solidFill>
                  <a:srgbClr val="5B318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73" y="4540104"/>
            <a:ext cx="997379" cy="8640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61381" y="1539300"/>
            <a:ext cx="1136332" cy="772213"/>
            <a:chOff x="1140359" y="2157070"/>
            <a:chExt cx="1790492" cy="1239228"/>
          </a:xfrm>
        </p:grpSpPr>
        <p:sp>
          <p:nvSpPr>
            <p:cNvPr id="4" name="Rectangle 3"/>
            <p:cNvSpPr/>
            <p:nvPr/>
          </p:nvSpPr>
          <p:spPr bwMode="auto">
            <a:xfrm>
              <a:off x="1140359" y="2157070"/>
              <a:ext cx="1536519" cy="96293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4821" tIns="44821" rIns="44821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06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1" i="0" u="none" strike="noStrike" kern="1200" cap="none" spc="0" normalizeH="0" baseline="0" noProof="0" dirty="0">
                  <a:ln>
                    <a:noFill/>
                  </a:ln>
                  <a:solidFill>
                    <a:srgbClr val="2072B8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IIS Express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8744" y="2496298"/>
              <a:ext cx="772107" cy="900000"/>
            </a:xfrm>
            <a:prstGeom prst="rect">
              <a:avLst/>
            </a:prstGeom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19" y="1748182"/>
            <a:ext cx="1212202" cy="4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789403" y="1435387"/>
            <a:ext cx="1127010" cy="9413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8963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1" i="0" u="none" strike="noStrike" kern="1200" cap="none" spc="0" normalizeH="0" baseline="0" noProof="0" dirty="0">
                <a:ln w="12700">
                  <a:solidFill>
                    <a:srgbClr val="0078D7"/>
                  </a:solidFill>
                  <a:prstDash val="solid"/>
                </a:ln>
                <a:pattFill prst="pct50">
                  <a:fgClr>
                    <a:srgbClr val="0078D7"/>
                  </a:fgClr>
                  <a:bgClr>
                    <a:srgbClr val="0078D7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78D7"/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C#</a:t>
            </a:r>
            <a:endParaRPr kumimoji="0" lang="fi-FI" sz="4705" b="1" i="0" u="none" strike="noStrike" kern="1200" cap="none" spc="0" normalizeH="0" baseline="0" noProof="0" dirty="0" err="1">
              <a:ln w="12700">
                <a:solidFill>
                  <a:srgbClr val="0078D7"/>
                </a:solidFill>
                <a:prstDash val="solid"/>
              </a:ln>
              <a:pattFill prst="pct50">
                <a:fgClr>
                  <a:srgbClr val="0078D7"/>
                </a:fgClr>
                <a:bgClr>
                  <a:srgbClr val="0078D7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0078D7"/>
                </a:outerShdw>
              </a:effectLst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13" y="4696836"/>
            <a:ext cx="928500" cy="499963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604" y="4746471"/>
            <a:ext cx="1187258" cy="46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Diamond 53">
            <a:extLst>
              <a:ext uri="{FF2B5EF4-FFF2-40B4-BE49-F238E27FC236}">
                <a16:creationId xmlns:a16="http://schemas.microsoft.com/office/drawing/2014/main" id="{F0EBF615-77E3-43E2-8DF4-C5D6FDF44112}"/>
              </a:ext>
            </a:extLst>
          </p:cNvPr>
          <p:cNvSpPr/>
          <p:nvPr/>
        </p:nvSpPr>
        <p:spPr>
          <a:xfrm>
            <a:off x="4960229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1C2032B-E24F-4D4C-9EA1-273F41607674}"/>
              </a:ext>
            </a:extLst>
          </p:cNvPr>
          <p:cNvSpPr/>
          <p:nvPr/>
        </p:nvSpPr>
        <p:spPr>
          <a:xfrm>
            <a:off x="4627775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Packages</a:t>
            </a:r>
          </a:p>
        </p:txBody>
      </p:sp>
      <p:pic>
        <p:nvPicPr>
          <p:cNvPr id="11266" name="Picture 2" descr="http://www.silicon.fr/wp-content/uploads/2013/11/Visual-Studio.jpg">
            <a:extLst>
              <a:ext uri="{FF2B5EF4-FFF2-40B4-BE49-F238E27FC236}">
                <a16:creationId xmlns:a16="http://schemas.microsoft.com/office/drawing/2014/main" id="{D2F088A7-A0A7-4B9F-8CA5-C24426F2B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774" y="1466482"/>
            <a:ext cx="1289628" cy="9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github-atom-io-herokuapp-com.global.ssl.fastly.net/assets/logo-small-44ca4a47bb1ea4a040921b7dc85f3abb.png">
            <a:extLst>
              <a:ext uri="{FF2B5EF4-FFF2-40B4-BE49-F238E27FC236}">
                <a16:creationId xmlns:a16="http://schemas.microsoft.com/office/drawing/2014/main" id="{9E5C2DC1-F76E-4350-B288-2611060A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42" y="5102029"/>
            <a:ext cx="10858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90482F-E67A-4EF4-BB8A-75FDF6F2EB23}"/>
              </a:ext>
            </a:extLst>
          </p:cNvPr>
          <p:cNvSpPr txBox="1"/>
          <p:nvPr/>
        </p:nvSpPr>
        <p:spPr>
          <a:xfrm rot="16200000">
            <a:off x="-755922" y="1900828"/>
            <a:ext cx="21176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Indira K"/>
                <a:ea typeface="+mn-ea"/>
                <a:cs typeface="+mn-cs"/>
              </a:rPr>
              <a:t>Traditional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54FBB1-1C5B-4E15-8131-68A6F788119A}"/>
              </a:ext>
            </a:extLst>
          </p:cNvPr>
          <p:cNvSpPr txBox="1"/>
          <p:nvPr/>
        </p:nvSpPr>
        <p:spPr>
          <a:xfrm rot="16200000">
            <a:off x="-718842" y="4725410"/>
            <a:ext cx="21176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Indira K"/>
                <a:ea typeface="+mn-ea"/>
                <a:cs typeface="+mn-cs"/>
              </a:rPr>
              <a:t>SPFx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F1E1CA-E051-4BAF-AFCE-CFF8B8BC0D6A}"/>
              </a:ext>
            </a:extLst>
          </p:cNvPr>
          <p:cNvGrpSpPr/>
          <p:nvPr/>
        </p:nvGrpSpPr>
        <p:grpSpPr>
          <a:xfrm>
            <a:off x="6778692" y="4028746"/>
            <a:ext cx="1138951" cy="918072"/>
            <a:chOff x="6778692" y="4028746"/>
            <a:chExt cx="1138951" cy="918072"/>
          </a:xfrm>
        </p:grpSpPr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BBF3B44F-DBFD-435D-9B33-09A62EF07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 bwMode="auto">
            <a:xfrm>
              <a:off x="7025682" y="4028746"/>
              <a:ext cx="644415" cy="641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F06A20-381E-4F0E-9AD0-CC812EEE3CD1}"/>
                </a:ext>
              </a:extLst>
            </p:cNvPr>
            <p:cNvSpPr txBox="1"/>
            <p:nvPr/>
          </p:nvSpPr>
          <p:spPr>
            <a:xfrm>
              <a:off x="6778692" y="4639041"/>
              <a:ext cx="1138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ACC"/>
                  </a:solidFill>
                  <a:effectLst/>
                  <a:uLnTx/>
                  <a:uFillTx/>
                  <a:latin typeface="AvantGarde CondBook"/>
                  <a:ea typeface="+mn-ea"/>
                  <a:cs typeface="+mn-cs"/>
                </a:rPr>
                <a:t>VS Code</a:t>
              </a:r>
            </a:p>
          </p:txBody>
        </p:sp>
      </p:grpSp>
      <p:pic>
        <p:nvPicPr>
          <p:cNvPr id="46" name="Picture 2" descr="http://www.silicon.fr/wp-content/uploads/2013/11/Visual-Studio.jpg">
            <a:extLst>
              <a:ext uri="{FF2B5EF4-FFF2-40B4-BE49-F238E27FC236}">
                <a16:creationId xmlns:a16="http://schemas.microsoft.com/office/drawing/2014/main" id="{CB2A3235-D10D-4153-9E1F-E90C2E57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700" y="5404278"/>
            <a:ext cx="1050702" cy="7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Diamond 54">
            <a:extLst>
              <a:ext uri="{FF2B5EF4-FFF2-40B4-BE49-F238E27FC236}">
                <a16:creationId xmlns:a16="http://schemas.microsoft.com/office/drawing/2014/main" id="{FE88D51F-E573-4177-AFC1-CE046E6F356E}"/>
              </a:ext>
            </a:extLst>
          </p:cNvPr>
          <p:cNvSpPr/>
          <p:nvPr/>
        </p:nvSpPr>
        <p:spPr>
          <a:xfrm>
            <a:off x="6981572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636D68D-0AA4-4AB5-B582-A6D6B9990091}"/>
              </a:ext>
            </a:extLst>
          </p:cNvPr>
          <p:cNvSpPr/>
          <p:nvPr/>
        </p:nvSpPr>
        <p:spPr>
          <a:xfrm>
            <a:off x="6627554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Editor</a:t>
            </a:r>
          </a:p>
        </p:txBody>
      </p:sp>
      <p:sp>
        <p:nvSpPr>
          <p:cNvPr id="56" name="Diamond 55">
            <a:extLst>
              <a:ext uri="{FF2B5EF4-FFF2-40B4-BE49-F238E27FC236}">
                <a16:creationId xmlns:a16="http://schemas.microsoft.com/office/drawing/2014/main" id="{4FA0FDFE-034F-4886-A529-735B2F2A566C}"/>
              </a:ext>
            </a:extLst>
          </p:cNvPr>
          <p:cNvSpPr/>
          <p:nvPr/>
        </p:nvSpPr>
        <p:spPr>
          <a:xfrm>
            <a:off x="8981351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FDEE4D8-F7CC-4864-A60B-4DDB27BB5A53}"/>
              </a:ext>
            </a:extLst>
          </p:cNvPr>
          <p:cNvSpPr/>
          <p:nvPr/>
        </p:nvSpPr>
        <p:spPr>
          <a:xfrm>
            <a:off x="8627333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Language</a:t>
            </a:r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FE19BE48-9A57-45AF-B81C-F303C35E4EB5}"/>
              </a:ext>
            </a:extLst>
          </p:cNvPr>
          <p:cNvSpPr/>
          <p:nvPr/>
        </p:nvSpPr>
        <p:spPr>
          <a:xfrm>
            <a:off x="10954248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859331A-A3CD-4294-A476-EB8FC25C971E}"/>
              </a:ext>
            </a:extLst>
          </p:cNvPr>
          <p:cNvSpPr/>
          <p:nvPr/>
        </p:nvSpPr>
        <p:spPr>
          <a:xfrm>
            <a:off x="10627114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Build Tasks</a:t>
            </a:r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B62523BB-5377-40D3-BD2B-15A01CAB7EB5}"/>
              </a:ext>
            </a:extLst>
          </p:cNvPr>
          <p:cNvSpPr/>
          <p:nvPr/>
        </p:nvSpPr>
        <p:spPr>
          <a:xfrm>
            <a:off x="2995950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F70EC5E-2DA7-4C87-8F33-2BFFE6385A56}"/>
              </a:ext>
            </a:extLst>
          </p:cNvPr>
          <p:cNvSpPr/>
          <p:nvPr/>
        </p:nvSpPr>
        <p:spPr>
          <a:xfrm>
            <a:off x="2627996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Templates</a:t>
            </a:r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BC14EC9D-1758-47D7-B662-12FD90902A3A}"/>
              </a:ext>
            </a:extLst>
          </p:cNvPr>
          <p:cNvSpPr/>
          <p:nvPr/>
        </p:nvSpPr>
        <p:spPr>
          <a:xfrm>
            <a:off x="999084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81517F8-9C81-45C5-BB8A-C07F0733A589}"/>
              </a:ext>
            </a:extLst>
          </p:cNvPr>
          <p:cNvSpPr/>
          <p:nvPr/>
        </p:nvSpPr>
        <p:spPr>
          <a:xfrm>
            <a:off x="628217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Dev Server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74B28C-2CFA-4FAC-9A97-98064E754073}"/>
              </a:ext>
            </a:extLst>
          </p:cNvPr>
          <p:cNvCxnSpPr>
            <a:cxnSpLocks/>
          </p:cNvCxnSpPr>
          <p:nvPr/>
        </p:nvCxnSpPr>
        <p:spPr>
          <a:xfrm>
            <a:off x="2346960" y="1391175"/>
            <a:ext cx="0" cy="442976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FD0BBCD-B5DC-492D-8232-488C9DB419EF}"/>
              </a:ext>
            </a:extLst>
          </p:cNvPr>
          <p:cNvCxnSpPr>
            <a:cxnSpLocks/>
          </p:cNvCxnSpPr>
          <p:nvPr/>
        </p:nvCxnSpPr>
        <p:spPr>
          <a:xfrm>
            <a:off x="4343400" y="1391175"/>
            <a:ext cx="0" cy="442976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6C335C-460C-4B0B-834D-10D2B0B4D8DF}"/>
              </a:ext>
            </a:extLst>
          </p:cNvPr>
          <p:cNvCxnSpPr>
            <a:cxnSpLocks/>
          </p:cNvCxnSpPr>
          <p:nvPr/>
        </p:nvCxnSpPr>
        <p:spPr>
          <a:xfrm>
            <a:off x="6339840" y="1391175"/>
            <a:ext cx="0" cy="442976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2F76521-BE79-4EC8-996B-9139C4B889FC}"/>
              </a:ext>
            </a:extLst>
          </p:cNvPr>
          <p:cNvCxnSpPr>
            <a:cxnSpLocks/>
          </p:cNvCxnSpPr>
          <p:nvPr/>
        </p:nvCxnSpPr>
        <p:spPr>
          <a:xfrm>
            <a:off x="8336280" y="1391175"/>
            <a:ext cx="0" cy="442976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E5E3E8-D0DF-4AEF-A939-ECB9A5866D20}"/>
              </a:ext>
            </a:extLst>
          </p:cNvPr>
          <p:cNvCxnSpPr>
            <a:cxnSpLocks/>
          </p:cNvCxnSpPr>
          <p:nvPr/>
        </p:nvCxnSpPr>
        <p:spPr>
          <a:xfrm>
            <a:off x="10332720" y="1391175"/>
            <a:ext cx="0" cy="442976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4034" y="4736678"/>
            <a:ext cx="1301912" cy="47965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Comparison</a:t>
            </a:r>
          </a:p>
        </p:txBody>
      </p:sp>
    </p:spTree>
    <p:extLst>
      <p:ext uri="{BB962C8B-B14F-4D97-AF65-F5344CB8AC3E}">
        <p14:creationId xmlns:p14="http://schemas.microsoft.com/office/powerpoint/2010/main" val="318218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  <p:bldP spid="54" grpId="0" animBg="1"/>
      <p:bldP spid="33" grpId="0" animBg="1"/>
      <p:bldP spid="55" grpId="0" animBg="1"/>
      <p:bldP spid="47" grpId="0" animBg="1"/>
      <p:bldP spid="56" grpId="0" animBg="1"/>
      <p:bldP spid="48" grpId="0" animBg="1"/>
      <p:bldP spid="57" grpId="0" animBg="1"/>
      <p:bldP spid="49" grpId="0" animBg="1"/>
      <p:bldP spid="53" grpId="0" animBg="1"/>
      <p:bldP spid="50" grpId="0" animBg="1"/>
      <p:bldP spid="42" grpId="0" animBg="1"/>
      <p:bldP spid="5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D0B83E-70B6-4FBC-BBFB-11FB3483B3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54141" y="4136679"/>
            <a:ext cx="4510355" cy="733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@theChrisKent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D5D95-C18E-46C6-9AC0-0A0E5F6A9F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21287540">
            <a:off x="7850152" y="4682493"/>
            <a:ext cx="2189725" cy="80168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Print" panose="02000600000000000000" pitchFamily="2" charset="0"/>
              </a:rPr>
              <a:t>“Me”</a:t>
            </a:r>
          </a:p>
        </p:txBody>
      </p:sp>
      <p:pic>
        <p:nvPicPr>
          <p:cNvPr id="6" name="Picture 5" descr="Incredibly Handsome Man">
            <a:extLst>
              <a:ext uri="{FF2B5EF4-FFF2-40B4-BE49-F238E27FC236}">
                <a16:creationId xmlns:a16="http://schemas.microsoft.com/office/drawing/2014/main" id="{A5979121-E7A9-4BE3-BAF1-54F013B0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73" y="1137878"/>
            <a:ext cx="3143892" cy="30975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2" descr="http://cdn.madeby.hm/img/twitter-bird-white-on-blue-xl.png">
            <a:extLst>
              <a:ext uri="{FF2B5EF4-FFF2-40B4-BE49-F238E27FC236}">
                <a16:creationId xmlns:a16="http://schemas.microsoft.com/office/drawing/2014/main" id="{6A5D6851-EA20-47BF-8F67-1C36FF1A6C2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67" b="76267" l="33667" r="65567">
                        <a14:foregroundMark x1="34967" y1="31667" x2="34967" y2="31667"/>
                        <a14:foregroundMark x1="35533" y1="26600" x2="36133" y2="33133"/>
                        <a14:foregroundMark x1="56667" y1="25533" x2="56667" y2="25533"/>
                        <a14:foregroundMark x1="39133" y1="73800" x2="39133" y2="73800"/>
                        <a14:foregroundMark x1="45200" y1="76267" x2="45200" y2="76267"/>
                        <a14:foregroundMark x1="34833" y1="71733" x2="34833" y2="71733"/>
                        <a14:foregroundMark x1="33667" y1="71067" x2="33667" y2="71067"/>
                        <a14:foregroundMark x1="65267" y1="25800" x2="65267" y2="25800"/>
                        <a14:foregroundMark x1="65600" y1="30867" x2="65600" y2="30867"/>
                        <a14:foregroundMark x1="65400" y1="24600" x2="65400" y2="24600"/>
                        <a14:foregroundMark x1="56533" y1="23867" x2="56533" y2="23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7" t="21485" r="32227" b="20477"/>
          <a:stretch/>
        </p:blipFill>
        <p:spPr bwMode="auto">
          <a:xfrm>
            <a:off x="555555" y="4194726"/>
            <a:ext cx="76148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Line Arrow: Clockwise curve">
            <a:extLst>
              <a:ext uri="{FF2B5EF4-FFF2-40B4-BE49-F238E27FC236}">
                <a16:creationId xmlns:a16="http://schemas.microsoft.com/office/drawing/2014/main" id="{74567391-1DD3-437D-9EE0-42B71DCC8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986320">
            <a:off x="7224093" y="4493945"/>
            <a:ext cx="795248" cy="795248"/>
          </a:xfrm>
          <a:prstGeom prst="rect">
            <a:avLst/>
          </a:prstGeom>
        </p:spPr>
      </p:pic>
      <p:pic>
        <p:nvPicPr>
          <p:cNvPr id="18" name="Graphic 17" descr="Newspaper">
            <a:extLst>
              <a:ext uri="{FF2B5EF4-FFF2-40B4-BE49-F238E27FC236}">
                <a16:creationId xmlns:a16="http://schemas.microsoft.com/office/drawing/2014/main" id="{113D147C-2272-44BC-8B2F-06EC94398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099" y="5200650"/>
            <a:ext cx="914400" cy="914400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BFDD5A1-1724-4AAA-88C2-EF2B287408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622" y="0"/>
            <a:ext cx="1197903" cy="1896680"/>
          </a:xfrm>
          <a:prstGeom prst="rect">
            <a:avLst/>
          </a:prstGeom>
        </p:spPr>
      </p:pic>
      <p:pic>
        <p:nvPicPr>
          <p:cNvPr id="8" name="Graphic 7" descr="Map with pin">
            <a:extLst>
              <a:ext uri="{FF2B5EF4-FFF2-40B4-BE49-F238E27FC236}">
                <a16:creationId xmlns:a16="http://schemas.microsoft.com/office/drawing/2014/main" id="{CDFF19D5-4103-4BF0-BCDE-3562D99016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9099" y="285750"/>
            <a:ext cx="914400" cy="914400"/>
          </a:xfrm>
          <a:prstGeom prst="rect">
            <a:avLst/>
          </a:prstGeom>
        </p:spPr>
      </p:pic>
      <p:pic>
        <p:nvPicPr>
          <p:cNvPr id="11" name="Graphic 10" descr="Hamster">
            <a:extLst>
              <a:ext uri="{FF2B5EF4-FFF2-40B4-BE49-F238E27FC236}">
                <a16:creationId xmlns:a16="http://schemas.microsoft.com/office/drawing/2014/main" id="{116791E3-2DF1-4CDB-94DD-74F241AD7C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9099" y="2891734"/>
            <a:ext cx="914400" cy="914400"/>
          </a:xfrm>
          <a:prstGeom prst="rect">
            <a:avLst/>
          </a:prstGeom>
        </p:spPr>
      </p:pic>
      <p:pic>
        <p:nvPicPr>
          <p:cNvPr id="14" name="Graphic 13" descr="Heart">
            <a:extLst>
              <a:ext uri="{FF2B5EF4-FFF2-40B4-BE49-F238E27FC236}">
                <a16:creationId xmlns:a16="http://schemas.microsoft.com/office/drawing/2014/main" id="{E57B6C6F-8A91-47EA-A779-36EE280D74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9099" y="1588742"/>
            <a:ext cx="914400" cy="914400"/>
          </a:xfrm>
          <a:prstGeom prst="rect">
            <a:avLst/>
          </a:prstGeom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2E0DE1B-726D-4E9C-B124-19A3E80436DC}"/>
              </a:ext>
            </a:extLst>
          </p:cNvPr>
          <p:cNvSpPr txBox="1">
            <a:spLocks/>
          </p:cNvSpPr>
          <p:nvPr/>
        </p:nvSpPr>
        <p:spPr>
          <a:xfrm>
            <a:off x="1654141" y="5291137"/>
            <a:ext cx="4510355" cy="73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theChrisKent.com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99D58F-48A2-4AD2-8F14-61D870094DF9}"/>
              </a:ext>
            </a:extLst>
          </p:cNvPr>
          <p:cNvGrpSpPr/>
          <p:nvPr/>
        </p:nvGrpSpPr>
        <p:grpSpPr>
          <a:xfrm>
            <a:off x="1659277" y="2927558"/>
            <a:ext cx="3143892" cy="857138"/>
            <a:chOff x="1767156" y="2938574"/>
            <a:chExt cx="3143892" cy="8571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3720CB-371A-406C-B3BD-DA3E0F55B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6202" y="2938574"/>
              <a:ext cx="1222005" cy="431650"/>
            </a:xfrm>
            <a:prstGeom prst="rect">
              <a:avLst/>
            </a:prstGeom>
          </p:spPr>
        </p:pic>
        <p:sp>
          <p:nvSpPr>
            <p:cNvPr id="21" name="Content Placeholder 4">
              <a:extLst>
                <a:ext uri="{FF2B5EF4-FFF2-40B4-BE49-F238E27FC236}">
                  <a16:creationId xmlns:a16="http://schemas.microsoft.com/office/drawing/2014/main" id="{C3DC4A20-023F-4F27-82A9-147667AC3685}"/>
                </a:ext>
              </a:extLst>
            </p:cNvPr>
            <p:cNvSpPr txBox="1">
              <a:spLocks/>
            </p:cNvSpPr>
            <p:nvPr/>
          </p:nvSpPr>
          <p:spPr>
            <a:xfrm>
              <a:off x="1767156" y="3429000"/>
              <a:ext cx="3143892" cy="3667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347663" indent="-347663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48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12620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7192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21764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Office 365 Practice Lead</a:t>
              </a:r>
            </a:p>
          </p:txBody>
        </p:sp>
      </p:grp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94EDF24-42BC-46EB-9D33-6E205F1FCA86}"/>
              </a:ext>
            </a:extLst>
          </p:cNvPr>
          <p:cNvSpPr txBox="1">
            <a:spLocks/>
          </p:cNvSpPr>
          <p:nvPr/>
        </p:nvSpPr>
        <p:spPr>
          <a:xfrm>
            <a:off x="1652190" y="444250"/>
            <a:ext cx="4510355" cy="73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Indianapolis, IN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3B7DEA9F-F212-4048-91CD-A7C5037A84F3}"/>
              </a:ext>
            </a:extLst>
          </p:cNvPr>
          <p:cNvSpPr txBox="1">
            <a:spLocks/>
          </p:cNvSpPr>
          <p:nvPr/>
        </p:nvSpPr>
        <p:spPr>
          <a:xfrm rot="439260">
            <a:off x="10634470" y="2121190"/>
            <a:ext cx="1618425" cy="80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+mj-ea"/>
                <a:cs typeface="+mj-cs"/>
              </a:rPr>
              <a:t>Office Development</a:t>
            </a:r>
          </a:p>
        </p:txBody>
      </p:sp>
      <p:pic>
        <p:nvPicPr>
          <p:cNvPr id="31" name="Graphic 30" descr="Line Arrow: Slight curve">
            <a:extLst>
              <a:ext uri="{FF2B5EF4-FFF2-40B4-BE49-F238E27FC236}">
                <a16:creationId xmlns:a16="http://schemas.microsoft.com/office/drawing/2014/main" id="{D02A6F84-9A91-4A44-B5B5-6DF7FD0ABF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578978">
            <a:off x="11686882" y="1998025"/>
            <a:ext cx="480161" cy="48016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8A46201-88F6-4E31-A99F-D1A70A2B44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45370" y="5555443"/>
            <a:ext cx="1746629" cy="873315"/>
          </a:xfrm>
          <a:prstGeom prst="rect">
            <a:avLst/>
          </a:prstGeom>
        </p:spPr>
      </p:pic>
      <p:sp>
        <p:nvSpPr>
          <p:cNvPr id="32" name="Title 3">
            <a:extLst>
              <a:ext uri="{FF2B5EF4-FFF2-40B4-BE49-F238E27FC236}">
                <a16:creationId xmlns:a16="http://schemas.microsoft.com/office/drawing/2014/main" id="{2CE8DD22-0E77-4648-8138-A14AF400CF33}"/>
              </a:ext>
            </a:extLst>
          </p:cNvPr>
          <p:cNvSpPr txBox="1">
            <a:spLocks/>
          </p:cNvSpPr>
          <p:nvPr/>
        </p:nvSpPr>
        <p:spPr>
          <a:xfrm rot="20912100">
            <a:off x="10507971" y="4469261"/>
            <a:ext cx="1711419" cy="80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+mj-ea"/>
                <a:cs typeface="+mj-cs"/>
              </a:rPr>
              <a:t>Member of the Core Team</a:t>
            </a:r>
          </a:p>
        </p:txBody>
      </p:sp>
      <p:pic>
        <p:nvPicPr>
          <p:cNvPr id="33" name="Graphic 32" descr="Line Arrow: Slight curve">
            <a:extLst>
              <a:ext uri="{FF2B5EF4-FFF2-40B4-BE49-F238E27FC236}">
                <a16:creationId xmlns:a16="http://schemas.microsoft.com/office/drawing/2014/main" id="{2200C44C-06CC-41D8-8B47-FFF3F8894D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6050854">
            <a:off x="10433255" y="5011535"/>
            <a:ext cx="480161" cy="48016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4988523-2A2E-4F21-A84D-924E81C13E27}"/>
              </a:ext>
            </a:extLst>
          </p:cNvPr>
          <p:cNvGrpSpPr/>
          <p:nvPr/>
        </p:nvGrpSpPr>
        <p:grpSpPr>
          <a:xfrm>
            <a:off x="1659277" y="1478295"/>
            <a:ext cx="4457982" cy="1097280"/>
            <a:chOff x="1548790" y="2824228"/>
            <a:chExt cx="4457982" cy="1097280"/>
          </a:xfrm>
        </p:grpSpPr>
        <p:pic>
          <p:nvPicPr>
            <p:cNvPr id="7" name="Picture 6" descr="A young boy sitting at a table eating food&#10;&#10;Description generated with high confidence">
              <a:extLst>
                <a:ext uri="{FF2B5EF4-FFF2-40B4-BE49-F238E27FC236}">
                  <a16:creationId xmlns:a16="http://schemas.microsoft.com/office/drawing/2014/main" id="{B97D564B-77A9-40A8-A348-700CBE26B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8155" y="2825653"/>
              <a:ext cx="1097280" cy="109443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 descr="A person standing next to a body of water&#10;&#10;Description generated with very high confidence">
              <a:extLst>
                <a:ext uri="{FF2B5EF4-FFF2-40B4-BE49-F238E27FC236}">
                  <a16:creationId xmlns:a16="http://schemas.microsoft.com/office/drawing/2014/main" id="{63F2DDFF-E635-43C1-A12D-B5FD062B6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9492" y="2824228"/>
              <a:ext cx="1097280" cy="109728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erson riding on top of a rock&#10;&#10;Description generated with high confidence">
              <a:extLst>
                <a:ext uri="{FF2B5EF4-FFF2-40B4-BE49-F238E27FC236}">
                  <a16:creationId xmlns:a16="http://schemas.microsoft.com/office/drawing/2014/main" id="{4FF8DBF4-9E39-425E-A52C-079B07370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66815" y="2824228"/>
              <a:ext cx="1101298" cy="109728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4" name="Picture 33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CE1F7D7B-28A1-4414-A7DB-5539BB868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8790" y="2824228"/>
              <a:ext cx="1037985" cy="109728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8289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" fill="hold">
                                          <p:stCondLst>
                                            <p:cond delay="2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" fill="hold">
                                          <p:stCondLst>
                                            <p:cond delay="5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/>
      <p:bldP spid="20" grpId="0"/>
      <p:bldP spid="22" grpId="0"/>
      <p:bldP spid="30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2957" y="4384474"/>
            <a:ext cx="393516" cy="88435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 bwMode="auto">
          <a:xfrm>
            <a:off x="10797986" y="1700046"/>
            <a:ext cx="1052905" cy="517667"/>
          </a:xfrm>
          <a:prstGeom prst="roundRect">
            <a:avLst/>
          </a:prstGeom>
          <a:solidFill>
            <a:schemeClr val="accent3">
              <a:lumMod val="50000"/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MSBuild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35006" y="1554732"/>
            <a:ext cx="1869166" cy="584613"/>
            <a:chOff x="9672033" y="3490175"/>
            <a:chExt cx="2366853" cy="817351"/>
          </a:xfrm>
        </p:grpSpPr>
        <p:sp>
          <p:nvSpPr>
            <p:cNvPr id="10" name="Rectangle 9"/>
            <p:cNvSpPr/>
            <p:nvPr/>
          </p:nvSpPr>
          <p:spPr>
            <a:xfrm>
              <a:off x="10204889" y="3967219"/>
              <a:ext cx="1833997" cy="340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8963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1200" cap="none" spc="0" normalizeH="0" baseline="0" noProof="0" dirty="0">
                  <a:ln>
                    <a:noFill/>
                  </a:ln>
                  <a:solidFill>
                    <a:srgbClr val="5B318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"/>
                </a:rPr>
                <a:t>Project Templates</a:t>
              </a:r>
              <a:endParaRPr kumimoji="0" lang="fi-FI" sz="1568" b="0" i="0" u="none" strike="noStrike" kern="1200" cap="none" spc="0" normalizeH="0" baseline="0" noProof="0" dirty="0">
                <a:ln>
                  <a:noFill/>
                </a:ln>
                <a:solidFill>
                  <a:srgbClr val="5B318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73" y="4540104"/>
            <a:ext cx="997379" cy="8640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61381" y="1539300"/>
            <a:ext cx="1136332" cy="772213"/>
            <a:chOff x="1140359" y="2157070"/>
            <a:chExt cx="1790492" cy="1239228"/>
          </a:xfrm>
        </p:grpSpPr>
        <p:sp>
          <p:nvSpPr>
            <p:cNvPr id="4" name="Rectangle 3"/>
            <p:cNvSpPr/>
            <p:nvPr/>
          </p:nvSpPr>
          <p:spPr bwMode="auto">
            <a:xfrm>
              <a:off x="1140359" y="2157070"/>
              <a:ext cx="1536519" cy="96293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44821" tIns="44821" rIns="44821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89606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1" i="0" u="none" strike="noStrike" kern="1200" cap="none" spc="0" normalizeH="0" baseline="0" noProof="0" dirty="0">
                  <a:ln>
                    <a:noFill/>
                  </a:ln>
                  <a:solidFill>
                    <a:srgbClr val="2072B8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IIS Express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8744" y="2496298"/>
              <a:ext cx="772107" cy="900000"/>
            </a:xfrm>
            <a:prstGeom prst="rect">
              <a:avLst/>
            </a:prstGeom>
          </p:spPr>
        </p:pic>
      </p:grpSp>
      <p:pic>
        <p:nvPicPr>
          <p:cNvPr id="7" name="Picture 6" descr="http://cdn.gapotchenko.com/website/Content/Blog/Images/2014/05/NuGet%20Logo%2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019" y="1748182"/>
            <a:ext cx="1212202" cy="4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789403" y="1435387"/>
            <a:ext cx="1127010" cy="94131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8963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1" i="0" u="none" strike="noStrike" kern="1200" cap="none" spc="0" normalizeH="0" baseline="0" noProof="0" dirty="0">
                <a:ln w="12700">
                  <a:solidFill>
                    <a:srgbClr val="0078D7"/>
                  </a:solidFill>
                  <a:prstDash val="solid"/>
                </a:ln>
                <a:pattFill prst="pct50">
                  <a:fgClr>
                    <a:srgbClr val="0078D7"/>
                  </a:fgClr>
                  <a:bgClr>
                    <a:srgbClr val="0078D7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0078D7"/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C#</a:t>
            </a:r>
            <a:endParaRPr kumimoji="0" lang="fi-FI" sz="4705" b="1" i="0" u="none" strike="noStrike" kern="1200" cap="none" spc="0" normalizeH="0" baseline="0" noProof="0" dirty="0" err="1">
              <a:ln w="12700">
                <a:solidFill>
                  <a:srgbClr val="0078D7"/>
                </a:solidFill>
                <a:prstDash val="solid"/>
              </a:ln>
              <a:pattFill prst="pct50">
                <a:fgClr>
                  <a:srgbClr val="0078D7"/>
                </a:fgClr>
                <a:bgClr>
                  <a:srgbClr val="0078D7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0078D7"/>
                </a:outerShdw>
              </a:effectLst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13" y="4696836"/>
            <a:ext cx="928500" cy="499963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604" y="4746471"/>
            <a:ext cx="1187258" cy="46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Diamond 53">
            <a:extLst>
              <a:ext uri="{FF2B5EF4-FFF2-40B4-BE49-F238E27FC236}">
                <a16:creationId xmlns:a16="http://schemas.microsoft.com/office/drawing/2014/main" id="{F0EBF615-77E3-43E2-8DF4-C5D6FDF44112}"/>
              </a:ext>
            </a:extLst>
          </p:cNvPr>
          <p:cNvSpPr/>
          <p:nvPr/>
        </p:nvSpPr>
        <p:spPr>
          <a:xfrm>
            <a:off x="4960229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1C2032B-E24F-4D4C-9EA1-273F41607674}"/>
              </a:ext>
            </a:extLst>
          </p:cNvPr>
          <p:cNvSpPr/>
          <p:nvPr/>
        </p:nvSpPr>
        <p:spPr>
          <a:xfrm>
            <a:off x="4627775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Packages</a:t>
            </a:r>
          </a:p>
        </p:txBody>
      </p:sp>
      <p:pic>
        <p:nvPicPr>
          <p:cNvPr id="11266" name="Picture 2" descr="http://www.silicon.fr/wp-content/uploads/2013/11/Visual-Studio.jpg">
            <a:extLst>
              <a:ext uri="{FF2B5EF4-FFF2-40B4-BE49-F238E27FC236}">
                <a16:creationId xmlns:a16="http://schemas.microsoft.com/office/drawing/2014/main" id="{D2F088A7-A0A7-4B9F-8CA5-C24426F2B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774" y="1466482"/>
            <a:ext cx="1289628" cy="96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github-atom-io-herokuapp-com.global.ssl.fastly.net/assets/logo-small-44ca4a47bb1ea4a040921b7dc85f3abb.png">
            <a:extLst>
              <a:ext uri="{FF2B5EF4-FFF2-40B4-BE49-F238E27FC236}">
                <a16:creationId xmlns:a16="http://schemas.microsoft.com/office/drawing/2014/main" id="{9E5C2DC1-F76E-4350-B288-2611060A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42" y="5102029"/>
            <a:ext cx="108585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790482F-E67A-4EF4-BB8A-75FDF6F2EB23}"/>
              </a:ext>
            </a:extLst>
          </p:cNvPr>
          <p:cNvSpPr txBox="1"/>
          <p:nvPr/>
        </p:nvSpPr>
        <p:spPr>
          <a:xfrm rot="16200000">
            <a:off x="-755922" y="1900828"/>
            <a:ext cx="21176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Indira K"/>
                <a:ea typeface="+mn-ea"/>
                <a:cs typeface="+mn-cs"/>
              </a:rPr>
              <a:t>Traditional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54FBB1-1C5B-4E15-8131-68A6F788119A}"/>
              </a:ext>
            </a:extLst>
          </p:cNvPr>
          <p:cNvSpPr txBox="1"/>
          <p:nvPr/>
        </p:nvSpPr>
        <p:spPr>
          <a:xfrm rot="16200000">
            <a:off x="-718842" y="4725410"/>
            <a:ext cx="211763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Indira K"/>
                <a:ea typeface="+mn-ea"/>
                <a:cs typeface="+mn-cs"/>
              </a:rPr>
              <a:t>SPFx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F1E1CA-E051-4BAF-AFCE-CFF8B8BC0D6A}"/>
              </a:ext>
            </a:extLst>
          </p:cNvPr>
          <p:cNvGrpSpPr/>
          <p:nvPr/>
        </p:nvGrpSpPr>
        <p:grpSpPr>
          <a:xfrm>
            <a:off x="6778692" y="4028746"/>
            <a:ext cx="1138951" cy="918072"/>
            <a:chOff x="6778692" y="4028746"/>
            <a:chExt cx="1138951" cy="918072"/>
          </a:xfrm>
        </p:grpSpPr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BBF3B44F-DBFD-435D-9B33-09A62EF07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 bwMode="auto">
            <a:xfrm>
              <a:off x="7025682" y="4028746"/>
              <a:ext cx="644415" cy="641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EF06A20-381E-4F0E-9AD0-CC812EEE3CD1}"/>
                </a:ext>
              </a:extLst>
            </p:cNvPr>
            <p:cNvSpPr txBox="1"/>
            <p:nvPr/>
          </p:nvSpPr>
          <p:spPr>
            <a:xfrm>
              <a:off x="6778692" y="4639041"/>
              <a:ext cx="1138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ACC"/>
                  </a:solidFill>
                  <a:effectLst/>
                  <a:uLnTx/>
                  <a:uFillTx/>
                  <a:latin typeface="AvantGarde CondBook"/>
                  <a:ea typeface="+mn-ea"/>
                  <a:cs typeface="+mn-cs"/>
                </a:rPr>
                <a:t>VS Code</a:t>
              </a:r>
            </a:p>
          </p:txBody>
        </p:sp>
      </p:grpSp>
      <p:pic>
        <p:nvPicPr>
          <p:cNvPr id="46" name="Picture 2" descr="http://www.silicon.fr/wp-content/uploads/2013/11/Visual-Studio.jpg">
            <a:extLst>
              <a:ext uri="{FF2B5EF4-FFF2-40B4-BE49-F238E27FC236}">
                <a16:creationId xmlns:a16="http://schemas.microsoft.com/office/drawing/2014/main" id="{CB2A3235-D10D-4153-9E1F-E90C2E57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700" y="5404278"/>
            <a:ext cx="1050702" cy="7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Diamond 54">
            <a:extLst>
              <a:ext uri="{FF2B5EF4-FFF2-40B4-BE49-F238E27FC236}">
                <a16:creationId xmlns:a16="http://schemas.microsoft.com/office/drawing/2014/main" id="{FE88D51F-E573-4177-AFC1-CE046E6F356E}"/>
              </a:ext>
            </a:extLst>
          </p:cNvPr>
          <p:cNvSpPr/>
          <p:nvPr/>
        </p:nvSpPr>
        <p:spPr>
          <a:xfrm>
            <a:off x="6981572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636D68D-0AA4-4AB5-B582-A6D6B9990091}"/>
              </a:ext>
            </a:extLst>
          </p:cNvPr>
          <p:cNvSpPr/>
          <p:nvPr/>
        </p:nvSpPr>
        <p:spPr>
          <a:xfrm>
            <a:off x="6627554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Editor</a:t>
            </a:r>
          </a:p>
        </p:txBody>
      </p:sp>
      <p:sp>
        <p:nvSpPr>
          <p:cNvPr id="56" name="Diamond 55">
            <a:extLst>
              <a:ext uri="{FF2B5EF4-FFF2-40B4-BE49-F238E27FC236}">
                <a16:creationId xmlns:a16="http://schemas.microsoft.com/office/drawing/2014/main" id="{4FA0FDFE-034F-4886-A529-735B2F2A566C}"/>
              </a:ext>
            </a:extLst>
          </p:cNvPr>
          <p:cNvSpPr/>
          <p:nvPr/>
        </p:nvSpPr>
        <p:spPr>
          <a:xfrm>
            <a:off x="8981351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FDEE4D8-F7CC-4864-A60B-4DDB27BB5A53}"/>
              </a:ext>
            </a:extLst>
          </p:cNvPr>
          <p:cNvSpPr/>
          <p:nvPr/>
        </p:nvSpPr>
        <p:spPr>
          <a:xfrm>
            <a:off x="8627333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Language</a:t>
            </a:r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FE19BE48-9A57-45AF-B81C-F303C35E4EB5}"/>
              </a:ext>
            </a:extLst>
          </p:cNvPr>
          <p:cNvSpPr/>
          <p:nvPr/>
        </p:nvSpPr>
        <p:spPr>
          <a:xfrm>
            <a:off x="10954248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859331A-A3CD-4294-A476-EB8FC25C971E}"/>
              </a:ext>
            </a:extLst>
          </p:cNvPr>
          <p:cNvSpPr/>
          <p:nvPr/>
        </p:nvSpPr>
        <p:spPr>
          <a:xfrm>
            <a:off x="10627114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Build Tasks</a:t>
            </a:r>
          </a:p>
        </p:txBody>
      </p:sp>
      <p:sp>
        <p:nvSpPr>
          <p:cNvPr id="53" name="Diamond 52">
            <a:extLst>
              <a:ext uri="{FF2B5EF4-FFF2-40B4-BE49-F238E27FC236}">
                <a16:creationId xmlns:a16="http://schemas.microsoft.com/office/drawing/2014/main" id="{B62523BB-5377-40D3-BD2B-15A01CAB7EB5}"/>
              </a:ext>
            </a:extLst>
          </p:cNvPr>
          <p:cNvSpPr/>
          <p:nvPr/>
        </p:nvSpPr>
        <p:spPr>
          <a:xfrm>
            <a:off x="2995950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F70EC5E-2DA7-4C87-8F33-2BFFE6385A56}"/>
              </a:ext>
            </a:extLst>
          </p:cNvPr>
          <p:cNvSpPr/>
          <p:nvPr/>
        </p:nvSpPr>
        <p:spPr>
          <a:xfrm>
            <a:off x="2627996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Templates</a:t>
            </a:r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BC14EC9D-1758-47D7-B662-12FD90902A3A}"/>
              </a:ext>
            </a:extLst>
          </p:cNvPr>
          <p:cNvSpPr/>
          <p:nvPr/>
        </p:nvSpPr>
        <p:spPr>
          <a:xfrm>
            <a:off x="999084" y="2906837"/>
            <a:ext cx="747279" cy="112190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81517F8-9C81-45C5-BB8A-C07F0733A589}"/>
              </a:ext>
            </a:extLst>
          </p:cNvPr>
          <p:cNvSpPr/>
          <p:nvPr/>
        </p:nvSpPr>
        <p:spPr>
          <a:xfrm>
            <a:off x="628217" y="3222461"/>
            <a:ext cx="1455316" cy="4572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Dev Server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74B28C-2CFA-4FAC-9A97-98064E754073}"/>
              </a:ext>
            </a:extLst>
          </p:cNvPr>
          <p:cNvCxnSpPr>
            <a:cxnSpLocks/>
          </p:cNvCxnSpPr>
          <p:nvPr/>
        </p:nvCxnSpPr>
        <p:spPr>
          <a:xfrm>
            <a:off x="2346960" y="1391175"/>
            <a:ext cx="0" cy="442976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FD0BBCD-B5DC-492D-8232-488C9DB419EF}"/>
              </a:ext>
            </a:extLst>
          </p:cNvPr>
          <p:cNvCxnSpPr>
            <a:cxnSpLocks/>
          </p:cNvCxnSpPr>
          <p:nvPr/>
        </p:nvCxnSpPr>
        <p:spPr>
          <a:xfrm>
            <a:off x="4343400" y="1391175"/>
            <a:ext cx="0" cy="442976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46C335C-460C-4B0B-834D-10D2B0B4D8DF}"/>
              </a:ext>
            </a:extLst>
          </p:cNvPr>
          <p:cNvCxnSpPr>
            <a:cxnSpLocks/>
          </p:cNvCxnSpPr>
          <p:nvPr/>
        </p:nvCxnSpPr>
        <p:spPr>
          <a:xfrm>
            <a:off x="6339840" y="1391175"/>
            <a:ext cx="0" cy="442976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2F76521-BE79-4EC8-996B-9139C4B889FC}"/>
              </a:ext>
            </a:extLst>
          </p:cNvPr>
          <p:cNvCxnSpPr>
            <a:cxnSpLocks/>
          </p:cNvCxnSpPr>
          <p:nvPr/>
        </p:nvCxnSpPr>
        <p:spPr>
          <a:xfrm>
            <a:off x="8336280" y="1391175"/>
            <a:ext cx="0" cy="442976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2E5E3E8-D0DF-4AEF-A939-ECB9A5866D20}"/>
              </a:ext>
            </a:extLst>
          </p:cNvPr>
          <p:cNvCxnSpPr>
            <a:cxnSpLocks/>
          </p:cNvCxnSpPr>
          <p:nvPr/>
        </p:nvCxnSpPr>
        <p:spPr>
          <a:xfrm>
            <a:off x="10332720" y="1391175"/>
            <a:ext cx="0" cy="4429760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Comparison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C944B2-A444-4FAB-B9E2-C04DE4FE57BB}"/>
              </a:ext>
            </a:extLst>
          </p:cNvPr>
          <p:cNvSpPr/>
          <p:nvPr/>
        </p:nvSpPr>
        <p:spPr>
          <a:xfrm>
            <a:off x="0" y="0"/>
            <a:ext cx="12192000" cy="6440704"/>
          </a:xfrm>
          <a:prstGeom prst="rect">
            <a:avLst/>
          </a:pr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2E7E656-284C-4234-97F3-9E3A109A35CA}"/>
              </a:ext>
            </a:extLst>
          </p:cNvPr>
          <p:cNvSpPr/>
          <p:nvPr/>
        </p:nvSpPr>
        <p:spPr>
          <a:xfrm>
            <a:off x="8499764" y="4091092"/>
            <a:ext cx="1683327" cy="1686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4034" y="4736678"/>
            <a:ext cx="1301912" cy="479651"/>
          </a:xfrm>
          <a:prstGeom prst="rect">
            <a:avLst/>
          </a:prstGeom>
        </p:spPr>
      </p:pic>
      <p:pic>
        <p:nvPicPr>
          <p:cNvPr id="52" name="Graphic 51" descr="Magnifying glass">
            <a:extLst>
              <a:ext uri="{FF2B5EF4-FFF2-40B4-BE49-F238E27FC236}">
                <a16:creationId xmlns:a16="http://schemas.microsoft.com/office/drawing/2014/main" id="{C0FE65C8-5217-471C-A0DC-B65A0DC2FF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6228941">
            <a:off x="7505347" y="3680741"/>
            <a:ext cx="2977202" cy="297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u3.photofunia.com/1/results/a/9/a98mT9uYwfbgOI3SHOhjXA_r.jpg">
            <a:extLst>
              <a:ext uri="{FF2B5EF4-FFF2-40B4-BE49-F238E27FC236}">
                <a16:creationId xmlns:a16="http://schemas.microsoft.com/office/drawing/2014/main" id="{2936A3AB-AB3B-4E77-B8FE-9EC130F7D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685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Install NodeJS 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02894" y="2241549"/>
            <a:ext cx="11586211" cy="4016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	</a:t>
            </a:r>
            <a:r>
              <a:rPr lang="en-US" sz="2400" dirty="0"/>
              <a:t>If already installed, check version with:</a:t>
            </a:r>
          </a:p>
          <a:p>
            <a:pPr marL="0" indent="0">
              <a:buNone/>
            </a:pPr>
            <a:endParaRPr lang="en-US" sz="500" dirty="0"/>
          </a:p>
          <a:p>
            <a:pPr marL="457200" lvl="1" indent="0">
              <a:buNone/>
            </a:pPr>
            <a:r>
              <a:rPr lang="en-US" dirty="0">
                <a:solidFill>
                  <a:srgbClr val="92D050"/>
                </a:solidFill>
                <a:latin typeface="+mn-lt"/>
              </a:rPr>
              <a:t>      </a:t>
            </a:r>
            <a:r>
              <a:rPr lang="en-US" dirty="0">
                <a:solidFill>
                  <a:srgbClr val="92D050"/>
                </a:solidFill>
                <a:highlight>
                  <a:srgbClr val="000000"/>
                </a:highlight>
                <a:latin typeface="+mn-lt"/>
              </a:rPr>
              <a:t> 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node -v  </a:t>
            </a:r>
            <a:r>
              <a:rPr lang="en-US" dirty="0">
                <a:highlight>
                  <a:srgbClr val="000000"/>
                </a:highlight>
                <a:latin typeface="+mn-lt"/>
              </a:rPr>
              <a:t>.</a:t>
            </a:r>
          </a:p>
          <a:p>
            <a:pPr marL="457200" lvl="1" indent="0">
              <a:buNone/>
            </a:pPr>
            <a:endParaRPr lang="en-US" sz="1733" dirty="0">
              <a:highlight>
                <a:srgbClr val="000000"/>
              </a:highlight>
            </a:endParaRPr>
          </a:p>
          <a:p>
            <a:pPr marL="457200" lvl="1" indent="0">
              <a:buNone/>
            </a:pPr>
            <a:r>
              <a:rPr lang="en-US" sz="1733" dirty="0">
                <a:latin typeface="+mn-lt"/>
              </a:rPr>
              <a:t>	</a:t>
            </a:r>
            <a:r>
              <a:rPr lang="en-US" sz="2133" dirty="0">
                <a:latin typeface="+mn-lt"/>
              </a:rPr>
              <a:t>If using a </a:t>
            </a:r>
            <a:r>
              <a:rPr lang="en-US" sz="2133" b="1" dirty="0">
                <a:solidFill>
                  <a:srgbClr val="3E863D"/>
                </a:solidFill>
                <a:latin typeface="+mn-lt"/>
              </a:rPr>
              <a:t>Mac</a:t>
            </a:r>
            <a:r>
              <a:rPr lang="en-US" sz="2133" dirty="0">
                <a:latin typeface="+mn-lt"/>
              </a:rPr>
              <a:t>, use </a:t>
            </a:r>
            <a:r>
              <a:rPr lang="en-US" sz="2133" b="1" dirty="0">
                <a:solidFill>
                  <a:srgbClr val="3E863D"/>
                </a:solidFill>
                <a:latin typeface="+mn-lt"/>
              </a:rPr>
              <a:t>homebrew</a:t>
            </a:r>
            <a:r>
              <a:rPr lang="en-US" sz="2133" dirty="0">
                <a:latin typeface="+mn-lt"/>
              </a:rPr>
              <a:t> to install and manage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313738" y="4616450"/>
            <a:ext cx="3878262" cy="99218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Homebrew (Macs Only)</a:t>
            </a:r>
          </a:p>
          <a:p>
            <a:pPr marL="0" indent="0" algn="ctr">
              <a:buNone/>
            </a:pPr>
            <a:endParaRPr lang="en-US" sz="600" dirty="0"/>
          </a:p>
          <a:p>
            <a:pPr marL="457200" lvl="1" indent="0" algn="ctr">
              <a:buNone/>
            </a:pPr>
            <a:r>
              <a:rPr lang="en-US" sz="4000" b="1" dirty="0">
                <a:solidFill>
                  <a:srgbClr val="3E86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http://brew.sh</a:t>
            </a:r>
          </a:p>
        </p:txBody>
      </p:sp>
      <p:pic>
        <p:nvPicPr>
          <p:cNvPr id="1026" name="Picture 2" descr="https://upload.wikimedia.org/wikipedia/commons/thumb/d/d9/Node.js_logo.svg/1280px-Node.js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467" y="2076740"/>
            <a:ext cx="2946703" cy="180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-43544" y="6121492"/>
            <a:ext cx="1041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https://dev.office.com/sharepoint/docs/spfx/set-up-your-development-environment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Graphic 4" descr="Footprints">
            <a:extLst>
              <a:ext uri="{FF2B5EF4-FFF2-40B4-BE49-F238E27FC236}">
                <a16:creationId xmlns:a16="http://schemas.microsoft.com/office/drawing/2014/main" id="{B1E61447-6992-43B2-A09F-7DFDF58AA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12285" y="100874"/>
            <a:ext cx="783771" cy="783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29D12-8FB3-40C9-B3ED-840E69977B56}"/>
              </a:ext>
            </a:extLst>
          </p:cNvPr>
          <p:cNvSpPr txBox="1"/>
          <p:nvPr/>
        </p:nvSpPr>
        <p:spPr>
          <a:xfrm>
            <a:off x="2584881" y="1013943"/>
            <a:ext cx="7022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3E863D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https://nodejs.org</a:t>
            </a:r>
          </a:p>
        </p:txBody>
      </p:sp>
    </p:spTree>
    <p:extLst>
      <p:ext uri="{BB962C8B-B14F-4D97-AF65-F5344CB8AC3E}">
        <p14:creationId xmlns:p14="http://schemas.microsoft.com/office/powerpoint/2010/main" val="12496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Install VS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1037537" y="5097370"/>
            <a:ext cx="5309228" cy="1197360"/>
          </a:xfrm>
        </p:spPr>
        <p:txBody>
          <a:bodyPr numCol="2">
            <a:normAutofit/>
          </a:bodyPr>
          <a:lstStyle/>
          <a:p>
            <a:pPr lvl="1"/>
            <a:r>
              <a:rPr lang="en-US" sz="2400" dirty="0">
                <a:latin typeface="+mn-lt"/>
              </a:rPr>
              <a:t>Atom</a:t>
            </a:r>
          </a:p>
          <a:p>
            <a:pPr lvl="1"/>
            <a:r>
              <a:rPr lang="en-US" sz="2400" dirty="0" err="1">
                <a:latin typeface="+mn-lt"/>
              </a:rPr>
              <a:t>Webstorm</a:t>
            </a:r>
            <a:endParaRPr lang="en-US" sz="2400" dirty="0">
              <a:latin typeface="+mn-lt"/>
            </a:endParaRPr>
          </a:p>
          <a:p>
            <a:pPr lvl="1"/>
            <a:r>
              <a:rPr lang="en-US" sz="2400" dirty="0">
                <a:latin typeface="+mn-lt"/>
              </a:rPr>
              <a:t>Visual Studio</a:t>
            </a:r>
          </a:p>
          <a:p>
            <a:pPr lvl="1"/>
            <a:r>
              <a:rPr lang="en-US" sz="2400" dirty="0">
                <a:latin typeface="+mn-lt"/>
              </a:rPr>
              <a:t>Notepad</a:t>
            </a:r>
          </a:p>
        </p:txBody>
      </p:sp>
      <p:pic>
        <p:nvPicPr>
          <p:cNvPr id="14" name="Graphic 13" descr="Footprints">
            <a:extLst>
              <a:ext uri="{FF2B5EF4-FFF2-40B4-BE49-F238E27FC236}">
                <a16:creationId xmlns:a16="http://schemas.microsoft.com/office/drawing/2014/main" id="{20FECE3E-1117-41DB-8266-B9844FF51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2285" y="100874"/>
            <a:ext cx="783771" cy="783771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2A9D66C-B899-4A03-98AA-9D9DA5ED9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 bwMode="auto">
          <a:xfrm>
            <a:off x="8703016" y="2083536"/>
            <a:ext cx="2935642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ECF786-FE68-447B-BAF9-182ACE734490}"/>
              </a:ext>
            </a:extLst>
          </p:cNvPr>
          <p:cNvSpPr txBox="1"/>
          <p:nvPr/>
        </p:nvSpPr>
        <p:spPr>
          <a:xfrm>
            <a:off x="1037537" y="1013943"/>
            <a:ext cx="10116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AC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https://code.visualstudio.com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4AD9D220-1CDE-4623-AE98-120FD4969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816639">
            <a:off x="7275172" y="5293254"/>
            <a:ext cx="606735" cy="67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9765EE-AD76-49CF-BFA7-FF5BD1CF54EC}"/>
              </a:ext>
            </a:extLst>
          </p:cNvPr>
          <p:cNvSpPr txBox="1"/>
          <p:nvPr/>
        </p:nvSpPr>
        <p:spPr>
          <a:xfrm>
            <a:off x="7942689" y="5407080"/>
            <a:ext cx="4155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Runs on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Mac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 and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Linux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 too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36CBE5-888B-4475-A315-831A169B70A6}"/>
              </a:ext>
            </a:extLst>
          </p:cNvPr>
          <p:cNvSpPr/>
          <p:nvPr/>
        </p:nvSpPr>
        <p:spPr>
          <a:xfrm>
            <a:off x="1768534" y="4410893"/>
            <a:ext cx="3677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ndira K"/>
                <a:ea typeface="+mn-ea"/>
                <a:cs typeface="+mn-cs"/>
              </a:rPr>
              <a:t>You can also use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B8E55C-0447-44B4-9BAD-13B99F845766}"/>
              </a:ext>
            </a:extLst>
          </p:cNvPr>
          <p:cNvSpPr/>
          <p:nvPr/>
        </p:nvSpPr>
        <p:spPr>
          <a:xfrm>
            <a:off x="677192" y="3039915"/>
            <a:ext cx="8520596" cy="1007116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Debugger for Chrome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VSCode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 Great Icons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Import Cost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vantGarde CondBook"/>
                <a:ea typeface="+mn-ea"/>
                <a:cs typeface="+mn-cs"/>
              </a:rPr>
              <a:t>Bracket Pair Colorizer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vantGarde CondBook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F8D60-73AC-4F0D-8AB9-7E7D4E245AA9}"/>
              </a:ext>
            </a:extLst>
          </p:cNvPr>
          <p:cNvSpPr/>
          <p:nvPr/>
        </p:nvSpPr>
        <p:spPr>
          <a:xfrm>
            <a:off x="1416425" y="2330628"/>
            <a:ext cx="5687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Indira K"/>
                <a:ea typeface="+mn-ea"/>
                <a:cs typeface="+mn-cs"/>
              </a:rPr>
              <a:t>Recommended Extensions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BB40EF-21E5-4891-9B99-1775A24B439A}"/>
              </a:ext>
            </a:extLst>
          </p:cNvPr>
          <p:cNvSpPr txBox="1"/>
          <p:nvPr/>
        </p:nvSpPr>
        <p:spPr>
          <a:xfrm>
            <a:off x="-43544" y="6121492"/>
            <a:ext cx="1041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7"/>
              </a:rPr>
              <a:t>https://dev.office.com/sharepoint/docs/spfx/set-up-your-development-environment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558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Install Yeoman &amp; Gulp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1746365" y="1755969"/>
            <a:ext cx="8290264" cy="12484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800" dirty="0"/>
          </a:p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   npm install -g yo gulp  </a:t>
            </a:r>
            <a:r>
              <a:rPr lang="en-US" sz="5400" dirty="0">
                <a:highlight>
                  <a:srgbClr val="000000"/>
                </a:highlight>
                <a:latin typeface="+mn-lt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3544" y="6121492"/>
            <a:ext cx="1041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https://dev.office.com/sharepoint/docs/spfx/set-up-your-development-environment</a:t>
            </a:r>
            <a:endParaRPr lang="en-US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raphic 4" descr="Footprints">
            <a:extLst>
              <a:ext uri="{FF2B5EF4-FFF2-40B4-BE49-F238E27FC236}">
                <a16:creationId xmlns:a16="http://schemas.microsoft.com/office/drawing/2014/main" id="{B1E61447-6992-43B2-A09F-7DFDF58AA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2285" y="100874"/>
            <a:ext cx="783771" cy="78377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ECD4E12-C06A-46EC-9747-0E83BE450593}"/>
              </a:ext>
            </a:extLst>
          </p:cNvPr>
          <p:cNvSpPr txBox="1">
            <a:spLocks/>
          </p:cNvSpPr>
          <p:nvPr/>
        </p:nvSpPr>
        <p:spPr>
          <a:xfrm>
            <a:off x="603365" y="1177390"/>
            <a:ext cx="8703921" cy="596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From a </a:t>
            </a:r>
            <a:r>
              <a:rPr lang="en-US" sz="3200" b="1" dirty="0">
                <a:solidFill>
                  <a:srgbClr val="E84A4A"/>
                </a:solidFill>
              </a:rPr>
              <a:t>Command Prompt </a:t>
            </a:r>
            <a:r>
              <a:rPr lang="en-US" sz="3200" dirty="0"/>
              <a:t>use this command: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6A2A4-882D-4C06-8A01-6B01DFA7AD18}"/>
              </a:ext>
            </a:extLst>
          </p:cNvPr>
          <p:cNvSpPr/>
          <p:nvPr/>
        </p:nvSpPr>
        <p:spPr>
          <a:xfrm>
            <a:off x="603364" y="3004454"/>
            <a:ext cx="8071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can also use the </a:t>
            </a:r>
            <a:r>
              <a:rPr lang="en-US" sz="2400" b="1" dirty="0">
                <a:solidFill>
                  <a:srgbClr val="E84A4A"/>
                </a:solidFill>
              </a:rPr>
              <a:t>VS Code Terminal</a:t>
            </a:r>
            <a:r>
              <a:rPr lang="en-US" sz="2400" dirty="0">
                <a:solidFill>
                  <a:srgbClr val="E84A4A"/>
                </a:solidFill>
              </a:rPr>
              <a:t> </a:t>
            </a:r>
            <a:r>
              <a:rPr lang="en-US" sz="2400" dirty="0"/>
              <a:t>(View &gt; Terminal)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14845-E6D2-4CCC-B0E9-BE9254D78504}"/>
              </a:ext>
            </a:extLst>
          </p:cNvPr>
          <p:cNvGrpSpPr/>
          <p:nvPr/>
        </p:nvGrpSpPr>
        <p:grpSpPr>
          <a:xfrm>
            <a:off x="1855862" y="3593337"/>
            <a:ext cx="8480276" cy="2484126"/>
            <a:chOff x="511054" y="3640893"/>
            <a:chExt cx="8480276" cy="248412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BE354E-6453-4C0C-A30D-6F28DE274C83}"/>
                </a:ext>
              </a:extLst>
            </p:cNvPr>
            <p:cNvGrpSpPr/>
            <p:nvPr/>
          </p:nvGrpSpPr>
          <p:grpSpPr>
            <a:xfrm>
              <a:off x="511054" y="3944429"/>
              <a:ext cx="3619313" cy="2177063"/>
              <a:chOff x="2644653" y="3944429"/>
              <a:chExt cx="3619313" cy="2177063"/>
            </a:xfrm>
          </p:grpSpPr>
          <p:pic>
            <p:nvPicPr>
              <p:cNvPr id="22" name="Picture 4" descr="Image result for yeoman logo">
                <a:extLst>
                  <a:ext uri="{FF2B5EF4-FFF2-40B4-BE49-F238E27FC236}">
                    <a16:creationId xmlns:a16="http://schemas.microsoft.com/office/drawing/2014/main" id="{ED8460C5-9897-45D3-BFD7-68EDB5782F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94" r="21230" b="22054"/>
              <a:stretch/>
            </p:blipFill>
            <p:spPr bwMode="auto">
              <a:xfrm>
                <a:off x="3775046" y="3944429"/>
                <a:ext cx="1358528" cy="1524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 Placeholder 9">
                <a:extLst>
                  <a:ext uri="{FF2B5EF4-FFF2-40B4-BE49-F238E27FC236}">
                    <a16:creationId xmlns:a16="http://schemas.microsoft.com/office/drawing/2014/main" id="{120ADB40-7AD9-40C6-AC3C-F025AB4D5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4653" y="5505428"/>
                <a:ext cx="3619313" cy="61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7663" indent="-347663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4863" indent="-3476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1262063" indent="-3476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719263" indent="-3476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2176463" indent="-3476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http://yeoman.io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118F20-7455-4499-985B-01357BEC8C24}"/>
                </a:ext>
              </a:extLst>
            </p:cNvPr>
            <p:cNvGrpSpPr/>
            <p:nvPr/>
          </p:nvGrpSpPr>
          <p:grpSpPr>
            <a:xfrm>
              <a:off x="5372017" y="3640893"/>
              <a:ext cx="3619313" cy="2484126"/>
              <a:chOff x="5372017" y="3640893"/>
              <a:chExt cx="3619313" cy="2484126"/>
            </a:xfrm>
          </p:grpSpPr>
          <p:pic>
            <p:nvPicPr>
              <p:cNvPr id="23" name="Picture 6" descr="Image result for gulpjs">
                <a:extLst>
                  <a:ext uri="{FF2B5EF4-FFF2-40B4-BE49-F238E27FC236}">
                    <a16:creationId xmlns:a16="http://schemas.microsoft.com/office/drawing/2014/main" id="{A8842320-22E2-458A-852F-553A2EED1D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73" r="26863"/>
              <a:stretch/>
            </p:blipFill>
            <p:spPr bwMode="auto">
              <a:xfrm>
                <a:off x="6733321" y="3640893"/>
                <a:ext cx="896707" cy="1835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 Placeholder 9">
                <a:extLst>
                  <a:ext uri="{FF2B5EF4-FFF2-40B4-BE49-F238E27FC236}">
                    <a16:creationId xmlns:a16="http://schemas.microsoft.com/office/drawing/2014/main" id="{999E5FCF-76B6-4C61-949C-58D3DC65AD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72017" y="5508955"/>
                <a:ext cx="3619313" cy="61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7663" indent="-347663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4863" indent="-3476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2pPr>
                <a:lvl3pPr marL="1262063" indent="-3476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3pPr>
                <a:lvl4pPr marL="1719263" indent="-3476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4pPr>
                <a:lvl5pPr marL="2176463" indent="-3476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400" b="1" dirty="0">
                    <a:solidFill>
                      <a:schemeClr val="accent3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http://gulpjs.com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361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Install the SPFx Generator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8708" y="1966241"/>
            <a:ext cx="12183292" cy="10382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   npm install -g @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microsoft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/generator-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sharepoint</a:t>
            </a:r>
            <a:r>
              <a:rPr lang="en-US" dirty="0">
                <a:highlight>
                  <a:srgbClr val="000000"/>
                </a:highlight>
                <a:latin typeface="+mn-lt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43544" y="6121492"/>
            <a:ext cx="10412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https://dev.office.com/sharepoint/docs/spfx/set-up-your-development-environment</a:t>
            </a:r>
            <a:endParaRPr lang="en-US" sz="1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Graphic 4" descr="Footprints">
            <a:extLst>
              <a:ext uri="{FF2B5EF4-FFF2-40B4-BE49-F238E27FC236}">
                <a16:creationId xmlns:a16="http://schemas.microsoft.com/office/drawing/2014/main" id="{B1E61447-6992-43B2-A09F-7DFDF58AA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2285" y="100874"/>
            <a:ext cx="783771" cy="783771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ECD4E12-C06A-46EC-9747-0E83BE450593}"/>
              </a:ext>
            </a:extLst>
          </p:cNvPr>
          <p:cNvSpPr txBox="1">
            <a:spLocks/>
          </p:cNvSpPr>
          <p:nvPr/>
        </p:nvSpPr>
        <p:spPr>
          <a:xfrm>
            <a:off x="603365" y="1177390"/>
            <a:ext cx="8703921" cy="596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From a </a:t>
            </a:r>
            <a:r>
              <a:rPr lang="en-US" sz="3200" b="1" dirty="0">
                <a:solidFill>
                  <a:srgbClr val="DD002A"/>
                </a:solidFill>
              </a:rPr>
              <a:t>Command Prompt </a:t>
            </a:r>
            <a:r>
              <a:rPr lang="en-US" sz="3200" dirty="0"/>
              <a:t>use this command: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6A2A4-882D-4C06-8A01-6B01DFA7AD18}"/>
              </a:ext>
            </a:extLst>
          </p:cNvPr>
          <p:cNvSpPr/>
          <p:nvPr/>
        </p:nvSpPr>
        <p:spPr>
          <a:xfrm>
            <a:off x="603364" y="2896166"/>
            <a:ext cx="7992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You can also use the </a:t>
            </a:r>
            <a:r>
              <a:rPr lang="en-US" sz="2400" b="1" dirty="0">
                <a:solidFill>
                  <a:srgbClr val="DD002A"/>
                </a:solidFill>
              </a:rPr>
              <a:t>VS Code Terminal</a:t>
            </a:r>
            <a:r>
              <a:rPr lang="en-US" sz="2400" dirty="0">
                <a:solidFill>
                  <a:srgbClr val="DD002A"/>
                </a:solidFill>
              </a:rPr>
              <a:t> </a:t>
            </a:r>
            <a:r>
              <a:rPr lang="en-US" sz="2400" dirty="0"/>
              <a:t>(View &gt; Terminal)</a:t>
            </a:r>
          </a:p>
        </p:txBody>
      </p:sp>
      <p:pic>
        <p:nvPicPr>
          <p:cNvPr id="6146" name="Picture 2" descr="Yeoman and his fellow developers">
            <a:extLst>
              <a:ext uri="{FF2B5EF4-FFF2-40B4-BE49-F238E27FC236}">
                <a16:creationId xmlns:a16="http://schemas.microsoft.com/office/drawing/2014/main" id="{3D71F364-CB1E-4384-8EBB-046A49533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215" y="3004453"/>
            <a:ext cx="5559841" cy="311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harepoint logo">
            <a:extLst>
              <a:ext uri="{FF2B5EF4-FFF2-40B4-BE49-F238E27FC236}">
                <a16:creationId xmlns:a16="http://schemas.microsoft.com/office/drawing/2014/main" id="{E5C2F6CC-4504-4696-B30D-A1BB0FB15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1111" y1="30385" x2="61111" y2="30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706" y="4135216"/>
            <a:ext cx="613610" cy="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6E0DD9-B507-47C4-82F3-C8241DD0A6BC}"/>
              </a:ext>
            </a:extLst>
          </p:cNvPr>
          <p:cNvSpPr/>
          <p:nvPr/>
        </p:nvSpPr>
        <p:spPr>
          <a:xfrm>
            <a:off x="603365" y="4637267"/>
            <a:ext cx="46424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Same generator is used for </a:t>
            </a:r>
            <a:r>
              <a:rPr lang="en-US" sz="2400" b="1" dirty="0">
                <a:solidFill>
                  <a:srgbClr val="DD002A"/>
                </a:solidFill>
              </a:rPr>
              <a:t>O365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DD002A"/>
                </a:solidFill>
              </a:rPr>
              <a:t>SP2016</a:t>
            </a:r>
            <a:r>
              <a:rPr lang="en-US" sz="2400" dirty="0"/>
              <a:t>, &amp; soon </a:t>
            </a:r>
            <a:r>
              <a:rPr lang="en-US" sz="2400" b="1" dirty="0">
                <a:solidFill>
                  <a:srgbClr val="DD002A"/>
                </a:solidFill>
              </a:rPr>
              <a:t>SP2019</a:t>
            </a:r>
          </a:p>
        </p:txBody>
      </p:sp>
    </p:spTree>
    <p:extLst>
      <p:ext uri="{BB962C8B-B14F-4D97-AF65-F5344CB8AC3E}">
        <p14:creationId xmlns:p14="http://schemas.microsoft.com/office/powerpoint/2010/main" val="2824464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9A74-5E7E-4EE9-BF87-371F6E7F2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a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9748D-4D60-4E66-A2FB-6F73188A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093669"/>
            <a:ext cx="11586211" cy="5044122"/>
          </a:xfrm>
        </p:spPr>
        <p:txBody>
          <a:bodyPr/>
          <a:lstStyle/>
          <a:p>
            <a:r>
              <a:rPr lang="en-US" sz="3600" dirty="0"/>
              <a:t>From the command line:</a:t>
            </a:r>
          </a:p>
          <a:p>
            <a:endParaRPr lang="en-US" sz="3200" dirty="0"/>
          </a:p>
          <a:p>
            <a:r>
              <a:rPr lang="en-US" sz="3600" dirty="0"/>
              <a:t>Answer the questions</a:t>
            </a:r>
          </a:p>
          <a:p>
            <a:pPr lvl="1"/>
            <a:r>
              <a:rPr lang="en-US" sz="2400" dirty="0"/>
              <a:t>A solution and a component (web part or extension) will be generated</a:t>
            </a:r>
          </a:p>
          <a:p>
            <a:pPr lvl="1"/>
            <a:r>
              <a:rPr lang="en-US" sz="2400" dirty="0"/>
              <a:t>Running the generator again in the same directory will just add additional components</a:t>
            </a:r>
          </a:p>
          <a:p>
            <a:r>
              <a:rPr lang="en-US" sz="3600" dirty="0"/>
              <a:t>Launch VS Code:</a:t>
            </a:r>
          </a:p>
          <a:p>
            <a:endParaRPr lang="en-US" sz="3200" dirty="0"/>
          </a:p>
          <a:p>
            <a:r>
              <a:rPr lang="en-US" sz="3600" dirty="0"/>
              <a:t>See it in Action: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4D388-6DF7-4250-A073-E0ACD8A8BE64}"/>
              </a:ext>
            </a:extLst>
          </p:cNvPr>
          <p:cNvSpPr txBox="1">
            <a:spLocks/>
          </p:cNvSpPr>
          <p:nvPr/>
        </p:nvSpPr>
        <p:spPr>
          <a:xfrm>
            <a:off x="605789" y="1737637"/>
            <a:ext cx="11586211" cy="64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  yo @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microsoft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/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sharepoint</a:t>
            </a:r>
            <a:r>
              <a:rPr lang="en-US" sz="3200" dirty="0">
                <a:solidFill>
                  <a:srgbClr val="000000"/>
                </a:solidFill>
                <a:highlight>
                  <a:srgbClr val="000000"/>
                </a:highlight>
              </a:rPr>
              <a:t>. 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41937EB-2086-4E83-87F9-2C2A1F182942}"/>
              </a:ext>
            </a:extLst>
          </p:cNvPr>
          <p:cNvSpPr txBox="1">
            <a:spLocks/>
          </p:cNvSpPr>
          <p:nvPr/>
        </p:nvSpPr>
        <p:spPr>
          <a:xfrm>
            <a:off x="605788" y="4637253"/>
            <a:ext cx="11586211" cy="64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 code .</a:t>
            </a:r>
            <a:r>
              <a:rPr lang="en-US" sz="3200" dirty="0">
                <a:solidFill>
                  <a:srgbClr val="000000"/>
                </a:solidFill>
                <a:highlight>
                  <a:srgbClr val="000000"/>
                </a:highlight>
              </a:rPr>
              <a:t>  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2EC4810-C032-483A-8EBF-7D61A49B1EA2}"/>
              </a:ext>
            </a:extLst>
          </p:cNvPr>
          <p:cNvSpPr txBox="1">
            <a:spLocks/>
          </p:cNvSpPr>
          <p:nvPr/>
        </p:nvSpPr>
        <p:spPr>
          <a:xfrm>
            <a:off x="605789" y="5815485"/>
            <a:ext cx="11586211" cy="64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  gulp serve</a:t>
            </a:r>
            <a:r>
              <a:rPr lang="en-US" sz="3200" dirty="0">
                <a:solidFill>
                  <a:srgbClr val="000000"/>
                </a:solidFill>
                <a:highlight>
                  <a:srgbClr val="000000"/>
                </a:highlight>
              </a:rPr>
              <a:t>.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45AB6-B375-4772-BE48-2F1B00BFE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1179" y="3701819"/>
            <a:ext cx="3569642" cy="1687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ED0FF6-CA90-4D47-8436-12CDFEFEC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585" y="3916135"/>
            <a:ext cx="2855985" cy="2086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AAA5D2-6257-4F69-8BE7-06DE28099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588" y="4409934"/>
            <a:ext cx="3114261" cy="19258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Graphic 11" descr="Arrow: Slight curve">
            <a:extLst>
              <a:ext uri="{FF2B5EF4-FFF2-40B4-BE49-F238E27FC236}">
                <a16:creationId xmlns:a16="http://schemas.microsoft.com/office/drawing/2014/main" id="{F612B8CB-6FCB-4786-8E45-39BB8CDDC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88104">
            <a:off x="6834741" y="5553931"/>
            <a:ext cx="775672" cy="775672"/>
          </a:xfrm>
          <a:prstGeom prst="rect">
            <a:avLst/>
          </a:prstGeom>
        </p:spPr>
      </p:pic>
      <p:pic>
        <p:nvPicPr>
          <p:cNvPr id="13" name="Graphic 12" descr="Arrow: Slight curve">
            <a:extLst>
              <a:ext uri="{FF2B5EF4-FFF2-40B4-BE49-F238E27FC236}">
                <a16:creationId xmlns:a16="http://schemas.microsoft.com/office/drawing/2014/main" id="{40BA3D6C-18DC-49F2-A671-730D3F064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88104">
            <a:off x="4990575" y="5024187"/>
            <a:ext cx="775672" cy="7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3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2781E-2A4E-4B0A-AE04-7419435AB405}"/>
              </a:ext>
            </a:extLst>
          </p:cNvPr>
          <p:cNvSpPr txBox="1"/>
          <p:nvPr/>
        </p:nvSpPr>
        <p:spPr>
          <a:xfrm>
            <a:off x="0" y="2237173"/>
            <a:ext cx="12192000" cy="19974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492ACE-A8B5-47A5-822A-76DAD975C78F}"/>
              </a:ext>
            </a:extLst>
          </p:cNvPr>
          <p:cNvSpPr txBox="1">
            <a:spLocks/>
          </p:cNvSpPr>
          <p:nvPr/>
        </p:nvSpPr>
        <p:spPr>
          <a:xfrm>
            <a:off x="3638580" y="2615292"/>
            <a:ext cx="8553420" cy="80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Demo: Generating an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 Semibold"/>
              </a:rPr>
              <a:t>		 SPFx Solution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j-ea"/>
              <a:cs typeface="+mj-cs"/>
            </a:endParaRP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765EEDE1-603B-41DA-8FA1-AA8EE959D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97" y="754439"/>
            <a:ext cx="3366586" cy="47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02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FCE3-0FB1-4E06-8F29-63D2C932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Workbench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8161D-6530-48B6-A68B-DBD569BAB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Local Workbench</a:t>
            </a:r>
          </a:p>
          <a:p>
            <a:pPr lvl="1"/>
            <a:r>
              <a:rPr lang="en-US" dirty="0"/>
              <a:t>Offline development</a:t>
            </a:r>
          </a:p>
          <a:p>
            <a:pPr lvl="1"/>
            <a:r>
              <a:rPr lang="en-US" dirty="0"/>
              <a:t>No more VMs</a:t>
            </a:r>
          </a:p>
          <a:p>
            <a:pPr lvl="1"/>
            <a:r>
              <a:rPr lang="en-US" dirty="0"/>
              <a:t>Auto Refresh</a:t>
            </a:r>
          </a:p>
          <a:p>
            <a:pPr lvl="1"/>
            <a:endParaRPr lang="en-US" dirty="0"/>
          </a:p>
          <a:p>
            <a:r>
              <a:rPr lang="en-US" dirty="0"/>
              <a:t>“Online” Workbench</a:t>
            </a:r>
          </a:p>
          <a:p>
            <a:pPr lvl="1"/>
            <a:r>
              <a:rPr lang="en-US" dirty="0"/>
              <a:t>O365, 2016, &amp; 2019</a:t>
            </a:r>
          </a:p>
          <a:p>
            <a:pPr lvl="1"/>
            <a:r>
              <a:rPr lang="en-US" dirty="0"/>
              <a:t>Provides full context</a:t>
            </a:r>
          </a:p>
          <a:p>
            <a:pPr marL="457200" lvl="1" indent="0">
              <a:buNone/>
            </a:pPr>
            <a:r>
              <a:rPr lang="en-US" sz="3000" b="1" i="1" dirty="0">
                <a:solidFill>
                  <a:schemeClr val="accent1">
                    <a:lumMod val="75000"/>
                  </a:schemeClr>
                </a:solidFill>
              </a:rPr>
              <a:t>_layouts/15/workbench.aspx</a:t>
            </a:r>
          </a:p>
          <a:p>
            <a:pPr lvl="1"/>
            <a:endParaRPr lang="en-US" dirty="0"/>
          </a:p>
          <a:p>
            <a:r>
              <a:rPr lang="en-US" dirty="0"/>
              <a:t>Web Parts Only</a:t>
            </a:r>
          </a:p>
          <a:p>
            <a:pPr lvl="1"/>
            <a:r>
              <a:rPr lang="en-US" dirty="0"/>
              <a:t>Extensions use </a:t>
            </a:r>
            <a:r>
              <a:rPr lang="en-US" dirty="0" err="1"/>
              <a:t>serveConfigurations</a:t>
            </a:r>
            <a:r>
              <a:rPr lang="en-US" dirty="0"/>
              <a:t> &amp; live pages</a:t>
            </a:r>
          </a:p>
          <a:p>
            <a:pPr lvl="1"/>
            <a:r>
              <a:rPr lang="en-US" sz="2600" i="1" dirty="0"/>
              <a:t>https://thechriskent.com/2017/11/03/utilizing-spfx-serveconfigurations/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F0474-CF9E-4D55-ACB0-563C1766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443" y="1356360"/>
            <a:ext cx="6767208" cy="3672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709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FCE3-0FB1-4E06-8F29-63D2C932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SharePoint Workbench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051DE-96B5-475B-8E62-02FBAF4E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6" y="1701491"/>
            <a:ext cx="11276190" cy="440952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963ED00-46D9-4B25-8F46-11F26B1D39C4}"/>
              </a:ext>
            </a:extLst>
          </p:cNvPr>
          <p:cNvGrpSpPr/>
          <p:nvPr/>
        </p:nvGrpSpPr>
        <p:grpSpPr>
          <a:xfrm>
            <a:off x="474899" y="2038581"/>
            <a:ext cx="2232206" cy="1390419"/>
            <a:chOff x="474899" y="2038581"/>
            <a:chExt cx="2232206" cy="1390419"/>
          </a:xfrm>
        </p:grpSpPr>
        <p:pic>
          <p:nvPicPr>
            <p:cNvPr id="9" name="Graphic 8" descr="Arrow: Clockwise curve">
              <a:extLst>
                <a:ext uri="{FF2B5EF4-FFF2-40B4-BE49-F238E27FC236}">
                  <a16:creationId xmlns:a16="http://schemas.microsoft.com/office/drawing/2014/main" id="{5D9F33EB-7E34-4F21-B128-3CB992E08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4899" y="2038581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CF5AD4-1BD5-422B-AE3F-1BF2DD213DED}"/>
                </a:ext>
              </a:extLst>
            </p:cNvPr>
            <p:cNvSpPr txBox="1"/>
            <p:nvPr/>
          </p:nvSpPr>
          <p:spPr>
            <a:xfrm>
              <a:off x="1239252" y="2474893"/>
              <a:ext cx="14678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Fake Waffle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B8C15A9-611B-4A18-847B-B46C0CEE0963}"/>
              </a:ext>
            </a:extLst>
          </p:cNvPr>
          <p:cNvSpPr txBox="1"/>
          <p:nvPr/>
        </p:nvSpPr>
        <p:spPr>
          <a:xfrm>
            <a:off x="2619877" y="1130968"/>
            <a:ext cx="695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https://localhost:4321/temp/workbench.html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484A02-1471-4D5C-9044-6BF7AD13E155}"/>
              </a:ext>
            </a:extLst>
          </p:cNvPr>
          <p:cNvGrpSpPr/>
          <p:nvPr/>
        </p:nvGrpSpPr>
        <p:grpSpPr>
          <a:xfrm>
            <a:off x="10283685" y="2040064"/>
            <a:ext cx="1613889" cy="1277036"/>
            <a:chOff x="10283685" y="2040064"/>
            <a:chExt cx="1613889" cy="1277036"/>
          </a:xfrm>
        </p:grpSpPr>
        <p:pic>
          <p:nvPicPr>
            <p:cNvPr id="12" name="Graphic 11" descr="Arrow: Clockwise curve">
              <a:extLst>
                <a:ext uri="{FF2B5EF4-FFF2-40B4-BE49-F238E27FC236}">
                  <a16:creationId xmlns:a16="http://schemas.microsoft.com/office/drawing/2014/main" id="{8C538DE7-AE73-4114-A2E1-2A32B265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10983174" y="2040064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B1CD3F-192A-485E-97C6-6A04E3EBA36F}"/>
                </a:ext>
              </a:extLst>
            </p:cNvPr>
            <p:cNvSpPr txBox="1"/>
            <p:nvPr/>
          </p:nvSpPr>
          <p:spPr>
            <a:xfrm>
              <a:off x="10283685" y="2362993"/>
              <a:ext cx="14678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Fake User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BA4D85C-6374-47DC-AF4B-C9B8F9E3FFA6}"/>
              </a:ext>
            </a:extLst>
          </p:cNvPr>
          <p:cNvGrpSpPr/>
          <p:nvPr/>
        </p:nvGrpSpPr>
        <p:grpSpPr>
          <a:xfrm>
            <a:off x="1008821" y="581369"/>
            <a:ext cx="2879559" cy="1295091"/>
            <a:chOff x="1008821" y="581369"/>
            <a:chExt cx="2879559" cy="1295091"/>
          </a:xfrm>
        </p:grpSpPr>
        <p:pic>
          <p:nvPicPr>
            <p:cNvPr id="14" name="Graphic 13" descr="Arrow: Clockwise curve">
              <a:extLst>
                <a:ext uri="{FF2B5EF4-FFF2-40B4-BE49-F238E27FC236}">
                  <a16:creationId xmlns:a16="http://schemas.microsoft.com/office/drawing/2014/main" id="{AED3A74A-8851-46FF-BACD-27FFE873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1347244" flipH="1">
              <a:off x="1008821" y="962060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A50DF1-F5B4-491A-AF99-99CF3EFB2A36}"/>
                </a:ext>
              </a:extLst>
            </p:cNvPr>
            <p:cNvSpPr txBox="1"/>
            <p:nvPr/>
          </p:nvSpPr>
          <p:spPr>
            <a:xfrm>
              <a:off x="1718684" y="581369"/>
              <a:ext cx="21696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Always Says Office 365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57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40" y="523251"/>
            <a:ext cx="3275307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43" y="5448471"/>
            <a:ext cx="2671948" cy="822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6946" b="14209"/>
          <a:stretch/>
        </p:blipFill>
        <p:spPr>
          <a:xfrm>
            <a:off x="10106753" y="3108076"/>
            <a:ext cx="929748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950" y="5834578"/>
            <a:ext cx="2227477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750" y="5699964"/>
            <a:ext cx="2420469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6" y="4872611"/>
            <a:ext cx="2820318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77" y="385138"/>
            <a:ext cx="2367927" cy="1188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3136" y="299982"/>
            <a:ext cx="11685317" cy="1432313"/>
          </a:xfrm>
          <a:prstGeom prst="rect">
            <a:avLst/>
          </a:prstGeom>
          <a:noFill/>
          <a:ln w="76200">
            <a:solidFill>
              <a:srgbClr val="E5E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135" y="1633273"/>
            <a:ext cx="11685317" cy="400110"/>
          </a:xfrm>
          <a:prstGeom prst="rect">
            <a:avLst/>
          </a:prstGeom>
          <a:solidFill>
            <a:srgbClr val="E5E4E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Platinum Sponsors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3136" y="4824619"/>
            <a:ext cx="11685317" cy="1842130"/>
          </a:xfrm>
          <a:prstGeom prst="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750" y="4498931"/>
            <a:ext cx="1147826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Gold Sponsors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27069" y="2716175"/>
            <a:ext cx="2831383" cy="1423883"/>
          </a:xfrm>
          <a:prstGeom prst="rect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42522" y="2448014"/>
            <a:ext cx="2166338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Speaker Dinner Sponsor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3135" y="2716175"/>
            <a:ext cx="2831383" cy="1423883"/>
          </a:xfrm>
          <a:prstGeom prst="rect">
            <a:avLst/>
          </a:prstGeom>
          <a:noFill/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3145" y="2393252"/>
            <a:ext cx="216633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Silver Sponsors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5DCC7-033C-8C43-8C67-AF8D007E64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7642" y="421778"/>
            <a:ext cx="2396615" cy="1188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BFEC49-E4FE-DE46-996B-7F6ECFF886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3221" y="5402751"/>
            <a:ext cx="184355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ABC9E8-3D6C-0443-9FD9-863FDA857F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1561" y="5402751"/>
            <a:ext cx="18288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13C251-C0DB-5944-8181-5EBB484920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0362" y="4968444"/>
            <a:ext cx="2630658" cy="7315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8AF2E2-18F4-6C48-A7E5-B64E9DD73E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2904" y="3108076"/>
            <a:ext cx="1280160" cy="640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981021-73FE-D74B-9B0A-591AB0AF865B}"/>
              </a:ext>
            </a:extLst>
          </p:cNvPr>
          <p:cNvSpPr txBox="1"/>
          <p:nvPr/>
        </p:nvSpPr>
        <p:spPr>
          <a:xfrm>
            <a:off x="3256922" y="2644170"/>
            <a:ext cx="56781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To all of our sponsors,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4482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FCE3-0FB1-4E06-8F29-63D2C932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SharePoint Workbench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051DE-96B5-475B-8E62-02FBAF4E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6" y="1701491"/>
            <a:ext cx="11276190" cy="4409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8C15A9-611B-4A18-847B-B46C0CEE0963}"/>
              </a:ext>
            </a:extLst>
          </p:cNvPr>
          <p:cNvSpPr txBox="1"/>
          <p:nvPr/>
        </p:nvSpPr>
        <p:spPr>
          <a:xfrm>
            <a:off x="2619877" y="1130968"/>
            <a:ext cx="695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https://localhost:4321/temp/workbench.html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484A02-1471-4D5C-9044-6BF7AD13E155}"/>
              </a:ext>
            </a:extLst>
          </p:cNvPr>
          <p:cNvGrpSpPr/>
          <p:nvPr/>
        </p:nvGrpSpPr>
        <p:grpSpPr>
          <a:xfrm>
            <a:off x="4293178" y="1824860"/>
            <a:ext cx="2452527" cy="1130597"/>
            <a:chOff x="9190031" y="705473"/>
            <a:chExt cx="2452527" cy="1130597"/>
          </a:xfrm>
        </p:grpSpPr>
        <p:pic>
          <p:nvPicPr>
            <p:cNvPr id="12" name="Graphic 11" descr="Arrow: Clockwise curve">
              <a:extLst>
                <a:ext uri="{FF2B5EF4-FFF2-40B4-BE49-F238E27FC236}">
                  <a16:creationId xmlns:a16="http://schemas.microsoft.com/office/drawing/2014/main" id="{8C538DE7-AE73-4114-A2E1-2A32B265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435789">
              <a:off x="10728158" y="921670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B1CD3F-192A-485E-97C6-6A04E3EBA36F}"/>
                </a:ext>
              </a:extLst>
            </p:cNvPr>
            <p:cNvSpPr txBox="1"/>
            <p:nvPr/>
          </p:nvSpPr>
          <p:spPr>
            <a:xfrm>
              <a:off x="9190031" y="705473"/>
              <a:ext cx="22947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Add Your Web part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15315FD-F6A9-45CA-8F5B-E9D9013EF0FE}"/>
              </a:ext>
            </a:extLst>
          </p:cNvPr>
          <p:cNvSpPr txBox="1"/>
          <p:nvPr/>
        </p:nvSpPr>
        <p:spPr>
          <a:xfrm>
            <a:off x="2179027" y="5437322"/>
            <a:ext cx="7833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>
                  <a:noFill/>
                </a:ln>
                <a:solidFill>
                  <a:schemeClr val="accent2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Mimics a Modern Page – Edit Mode by default</a:t>
            </a:r>
          </a:p>
        </p:txBody>
      </p:sp>
    </p:spTree>
    <p:extLst>
      <p:ext uri="{BB962C8B-B14F-4D97-AF65-F5344CB8AC3E}">
        <p14:creationId xmlns:p14="http://schemas.microsoft.com/office/powerpoint/2010/main" val="105530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05095-9236-42AD-9EC9-6AC3846A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6" y="1701491"/>
            <a:ext cx="11276190" cy="4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EFCE3-0FB1-4E06-8F29-63D2C932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SharePoint Workbench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8C15A9-611B-4A18-847B-B46C0CEE0963}"/>
              </a:ext>
            </a:extLst>
          </p:cNvPr>
          <p:cNvSpPr txBox="1"/>
          <p:nvPr/>
        </p:nvSpPr>
        <p:spPr>
          <a:xfrm>
            <a:off x="2619877" y="1130968"/>
            <a:ext cx="695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https://localhost:4321/temp/workbench.html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484A02-1471-4D5C-9044-6BF7AD13E155}"/>
              </a:ext>
            </a:extLst>
          </p:cNvPr>
          <p:cNvGrpSpPr/>
          <p:nvPr/>
        </p:nvGrpSpPr>
        <p:grpSpPr>
          <a:xfrm>
            <a:off x="4293178" y="1824860"/>
            <a:ext cx="2452527" cy="1130597"/>
            <a:chOff x="9190031" y="705473"/>
            <a:chExt cx="2452527" cy="1130597"/>
          </a:xfrm>
        </p:grpSpPr>
        <p:pic>
          <p:nvPicPr>
            <p:cNvPr id="12" name="Graphic 11" descr="Arrow: Clockwise curve">
              <a:extLst>
                <a:ext uri="{FF2B5EF4-FFF2-40B4-BE49-F238E27FC236}">
                  <a16:creationId xmlns:a16="http://schemas.microsoft.com/office/drawing/2014/main" id="{8C538DE7-AE73-4114-A2E1-2A32B265B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435789">
              <a:off x="10728158" y="921670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B1CD3F-192A-485E-97C6-6A04E3EBA36F}"/>
                </a:ext>
              </a:extLst>
            </p:cNvPr>
            <p:cNvSpPr txBox="1"/>
            <p:nvPr/>
          </p:nvSpPr>
          <p:spPr>
            <a:xfrm>
              <a:off x="9190031" y="705473"/>
              <a:ext cx="22947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Add Your Web 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42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479920-C1FD-4CC3-AA8B-54AE9DE9A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16" y="1701491"/>
            <a:ext cx="11276190" cy="4409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EFCE3-0FB1-4E06-8F29-63D2C932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the SharePoint Workbench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8C15A9-611B-4A18-847B-B46C0CEE0963}"/>
              </a:ext>
            </a:extLst>
          </p:cNvPr>
          <p:cNvSpPr txBox="1"/>
          <p:nvPr/>
        </p:nvSpPr>
        <p:spPr>
          <a:xfrm>
            <a:off x="2619877" y="1130968"/>
            <a:ext cx="695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https://localhost:4321/temp/workbench.html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624694-5843-4700-B25D-E86AF82E359C}"/>
              </a:ext>
            </a:extLst>
          </p:cNvPr>
          <p:cNvGrpSpPr/>
          <p:nvPr/>
        </p:nvGrpSpPr>
        <p:grpSpPr>
          <a:xfrm>
            <a:off x="2602781" y="2401864"/>
            <a:ext cx="2688960" cy="914400"/>
            <a:chOff x="9603349" y="1987691"/>
            <a:chExt cx="2688960" cy="914400"/>
          </a:xfrm>
        </p:grpSpPr>
        <p:pic>
          <p:nvPicPr>
            <p:cNvPr id="10" name="Graphic 9" descr="Arrow: Clockwise curve">
              <a:extLst>
                <a:ext uri="{FF2B5EF4-FFF2-40B4-BE49-F238E27FC236}">
                  <a16:creationId xmlns:a16="http://schemas.microsoft.com/office/drawing/2014/main" id="{2E25A1B3-67CB-413A-A77C-4743A4C5B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362030" flipH="1">
              <a:off x="9603349" y="1987691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98E417-7AD7-432E-8025-D43428437FC9}"/>
                </a:ext>
              </a:extLst>
            </p:cNvPr>
            <p:cNvSpPr txBox="1"/>
            <p:nvPr/>
          </p:nvSpPr>
          <p:spPr>
            <a:xfrm>
              <a:off x="10433130" y="2218157"/>
              <a:ext cx="18591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Properties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72152A-268E-48BC-A7E5-69F987AC2BC9}"/>
              </a:ext>
            </a:extLst>
          </p:cNvPr>
          <p:cNvGrpSpPr/>
          <p:nvPr/>
        </p:nvGrpSpPr>
        <p:grpSpPr>
          <a:xfrm>
            <a:off x="0" y="2731959"/>
            <a:ext cx="2214827" cy="1252973"/>
            <a:chOff x="9682747" y="2040064"/>
            <a:chExt cx="2214827" cy="1252973"/>
          </a:xfrm>
        </p:grpSpPr>
        <p:pic>
          <p:nvPicPr>
            <p:cNvPr id="16" name="Graphic 15" descr="Arrow: Clockwise curve">
              <a:extLst>
                <a:ext uri="{FF2B5EF4-FFF2-40B4-BE49-F238E27FC236}">
                  <a16:creationId xmlns:a16="http://schemas.microsoft.com/office/drawing/2014/main" id="{86B26737-1152-440D-BE70-CBB9E204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 flipH="1" flipV="1">
              <a:off x="10983174" y="2040064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791BDE-51C0-4E99-B2C3-92075143DAE2}"/>
                </a:ext>
              </a:extLst>
            </p:cNvPr>
            <p:cNvSpPr txBox="1"/>
            <p:nvPr/>
          </p:nvSpPr>
          <p:spPr>
            <a:xfrm>
              <a:off x="9682747" y="2338930"/>
              <a:ext cx="14737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Edit the Section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3FDE11-0A94-43B4-93A4-2844EDC04A5D}"/>
              </a:ext>
            </a:extLst>
          </p:cNvPr>
          <p:cNvGrpSpPr/>
          <p:nvPr/>
        </p:nvGrpSpPr>
        <p:grpSpPr>
          <a:xfrm>
            <a:off x="2602781" y="4889974"/>
            <a:ext cx="2237387" cy="1391454"/>
            <a:chOff x="8919089" y="1901583"/>
            <a:chExt cx="2237387" cy="1391454"/>
          </a:xfrm>
        </p:grpSpPr>
        <p:pic>
          <p:nvPicPr>
            <p:cNvPr id="20" name="Graphic 19" descr="Arrow: Clockwise curve">
              <a:extLst>
                <a:ext uri="{FF2B5EF4-FFF2-40B4-BE49-F238E27FC236}">
                  <a16:creationId xmlns:a16="http://schemas.microsoft.com/office/drawing/2014/main" id="{88E523AC-80E9-4B27-8C23-EBC9C7414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 flipV="1">
              <a:off x="8919089" y="1901583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4F4D0E-60DC-4458-BE4E-440CD7379674}"/>
                </a:ext>
              </a:extLst>
            </p:cNvPr>
            <p:cNvSpPr txBox="1"/>
            <p:nvPr/>
          </p:nvSpPr>
          <p:spPr>
            <a:xfrm>
              <a:off x="9682747" y="2338930"/>
              <a:ext cx="14737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Add a Section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90F0C6-9304-41F1-BFF3-7700C64879CD}"/>
              </a:ext>
            </a:extLst>
          </p:cNvPr>
          <p:cNvGrpSpPr/>
          <p:nvPr/>
        </p:nvGrpSpPr>
        <p:grpSpPr>
          <a:xfrm>
            <a:off x="6473037" y="4779554"/>
            <a:ext cx="2031866" cy="1613313"/>
            <a:chOff x="9682747" y="1679724"/>
            <a:chExt cx="2031866" cy="1613313"/>
          </a:xfrm>
        </p:grpSpPr>
        <p:pic>
          <p:nvPicPr>
            <p:cNvPr id="23" name="Graphic 22" descr="Arrow: Clockwise curve">
              <a:extLst>
                <a:ext uri="{FF2B5EF4-FFF2-40B4-BE49-F238E27FC236}">
                  <a16:creationId xmlns:a16="http://schemas.microsoft.com/office/drawing/2014/main" id="{03D85152-5515-4D01-9793-1F85A8AB1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858743" flipV="1">
              <a:off x="9739512" y="1679724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D590D6-04C7-4E09-AEBE-FC168C56913A}"/>
                </a:ext>
              </a:extLst>
            </p:cNvPr>
            <p:cNvSpPr txBox="1"/>
            <p:nvPr/>
          </p:nvSpPr>
          <p:spPr>
            <a:xfrm>
              <a:off x="9682747" y="2338930"/>
              <a:ext cx="20318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Add other web parts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4AB8A2-5C6F-43E7-A68D-CDF890FDEB24}"/>
              </a:ext>
            </a:extLst>
          </p:cNvPr>
          <p:cNvGrpSpPr/>
          <p:nvPr/>
        </p:nvGrpSpPr>
        <p:grpSpPr>
          <a:xfrm>
            <a:off x="6914444" y="2085437"/>
            <a:ext cx="2479234" cy="1179508"/>
            <a:chOff x="9224502" y="831577"/>
            <a:chExt cx="2479234" cy="1179508"/>
          </a:xfrm>
        </p:grpSpPr>
        <p:pic>
          <p:nvPicPr>
            <p:cNvPr id="26" name="Graphic 25" descr="Arrow: Clockwise curve">
              <a:extLst>
                <a:ext uri="{FF2B5EF4-FFF2-40B4-BE49-F238E27FC236}">
                  <a16:creationId xmlns:a16="http://schemas.microsoft.com/office/drawing/2014/main" id="{B54A1140-2798-4DF4-BB52-1C67F81BA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5741257" flipH="1" flipV="1">
              <a:off x="10732571" y="831577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CA7EE2-543F-41FC-AEC9-7A0DE4FD5CA7}"/>
                </a:ext>
              </a:extLst>
            </p:cNvPr>
            <p:cNvSpPr txBox="1"/>
            <p:nvPr/>
          </p:nvSpPr>
          <p:spPr>
            <a:xfrm>
              <a:off x="9224502" y="1056978"/>
              <a:ext cx="247923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Switch to Display Mode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9350A9B-B8A7-499A-9425-56E45CA3099F}"/>
              </a:ext>
            </a:extLst>
          </p:cNvPr>
          <p:cNvGrpSpPr/>
          <p:nvPr/>
        </p:nvGrpSpPr>
        <p:grpSpPr>
          <a:xfrm>
            <a:off x="302895" y="1053626"/>
            <a:ext cx="2924914" cy="1275292"/>
            <a:chOff x="8157951" y="1720461"/>
            <a:chExt cx="2924914" cy="1275292"/>
          </a:xfrm>
        </p:grpSpPr>
        <p:pic>
          <p:nvPicPr>
            <p:cNvPr id="29" name="Graphic 28" descr="Arrow: Clockwise curve">
              <a:extLst>
                <a:ext uri="{FF2B5EF4-FFF2-40B4-BE49-F238E27FC236}">
                  <a16:creationId xmlns:a16="http://schemas.microsoft.com/office/drawing/2014/main" id="{501759E1-F5E9-4161-915F-AE2979ACB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9328785" y="2081353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D8259C-9327-4A7B-9E0F-3CC1585883E8}"/>
                </a:ext>
              </a:extLst>
            </p:cNvPr>
            <p:cNvSpPr txBox="1"/>
            <p:nvPr/>
          </p:nvSpPr>
          <p:spPr>
            <a:xfrm>
              <a:off x="8157951" y="1720461"/>
              <a:ext cx="29249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Clear everything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FB79B4-D284-4844-95FB-3F944241C04D}"/>
              </a:ext>
            </a:extLst>
          </p:cNvPr>
          <p:cNvGrpSpPr/>
          <p:nvPr/>
        </p:nvGrpSpPr>
        <p:grpSpPr>
          <a:xfrm>
            <a:off x="3402816" y="1615628"/>
            <a:ext cx="2706708" cy="914400"/>
            <a:chOff x="9803190" y="2236457"/>
            <a:chExt cx="2706708" cy="914400"/>
          </a:xfrm>
        </p:grpSpPr>
        <p:pic>
          <p:nvPicPr>
            <p:cNvPr id="32" name="Graphic 31" descr="Arrow: Clockwise curve">
              <a:extLst>
                <a:ext uri="{FF2B5EF4-FFF2-40B4-BE49-F238E27FC236}">
                  <a16:creationId xmlns:a16="http://schemas.microsoft.com/office/drawing/2014/main" id="{7C34D71E-2EF6-4D67-B180-55E1DE5D5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3633932" flipH="1">
              <a:off x="9803190" y="2236457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49C75B-636A-4567-9707-6305C88DEEE4}"/>
                </a:ext>
              </a:extLst>
            </p:cNvPr>
            <p:cNvSpPr txBox="1"/>
            <p:nvPr/>
          </p:nvSpPr>
          <p:spPr>
            <a:xfrm>
              <a:off x="10650719" y="2408447"/>
              <a:ext cx="18591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n w="0">
                    <a:noFill/>
                  </a:ln>
                  <a:solidFill>
                    <a:schemeClr val="accent2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Data Stuff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58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3F5E-76CD-43DB-9B63-B0E46F4B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Solution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07D83-4265-45B2-BB11-5E3652A9E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VS Code</a:t>
            </a:r>
          </a:p>
          <a:p>
            <a:pPr lvl="1"/>
            <a:r>
              <a:rPr lang="en-US" sz="2400" dirty="0"/>
              <a:t>Launch with </a:t>
            </a:r>
            <a:r>
              <a:rPr lang="en-US" sz="2400" b="1" dirty="0"/>
              <a:t>code .</a:t>
            </a:r>
          </a:p>
          <a:p>
            <a:pPr lvl="1"/>
            <a:r>
              <a:rPr lang="en-US" sz="2400" dirty="0"/>
              <a:t>Or right-click in folder</a:t>
            </a:r>
          </a:p>
          <a:p>
            <a:pPr lvl="1"/>
            <a:endParaRPr lang="en-US" sz="2400" dirty="0"/>
          </a:p>
          <a:p>
            <a:r>
              <a:rPr lang="en-US" sz="2800" dirty="0"/>
              <a:t>My Settings</a:t>
            </a:r>
          </a:p>
          <a:p>
            <a:pPr lvl="1"/>
            <a:r>
              <a:rPr lang="en-US" sz="2400" dirty="0"/>
              <a:t>Theme:</a:t>
            </a:r>
          </a:p>
          <a:p>
            <a:pPr marL="457200" lvl="1" indent="0">
              <a:buNone/>
            </a:pPr>
            <a:r>
              <a:rPr lang="en-US" sz="2400" b="1" dirty="0">
                <a:solidFill>
                  <a:srgbClr val="7C193A"/>
                </a:solidFill>
              </a:rPr>
              <a:t>	  </a:t>
            </a:r>
            <a:r>
              <a:rPr lang="en-US" sz="2400" b="1" i="1" dirty="0" err="1">
                <a:solidFill>
                  <a:srgbClr val="7C193A"/>
                </a:solidFill>
              </a:rPr>
              <a:t>Monokai</a:t>
            </a:r>
            <a:r>
              <a:rPr lang="en-US" sz="2400" b="1" i="1" dirty="0">
                <a:solidFill>
                  <a:srgbClr val="7C193A"/>
                </a:solidFill>
              </a:rPr>
              <a:t> Contrast</a:t>
            </a:r>
          </a:p>
          <a:p>
            <a:pPr lvl="1"/>
            <a:r>
              <a:rPr lang="en-US" sz="2400" dirty="0"/>
              <a:t>Icons:</a:t>
            </a:r>
          </a:p>
          <a:p>
            <a:pPr marL="457200" lvl="1" indent="0">
              <a:buNone/>
            </a:pPr>
            <a:r>
              <a:rPr lang="en-US" sz="2400" b="1" dirty="0">
                <a:solidFill>
                  <a:srgbClr val="42A5F5"/>
                </a:solidFill>
              </a:rPr>
              <a:t>	  </a:t>
            </a:r>
            <a:r>
              <a:rPr lang="en-US" sz="2400" b="1" i="1" dirty="0" err="1">
                <a:solidFill>
                  <a:srgbClr val="42A5F5"/>
                </a:solidFill>
              </a:rPr>
              <a:t>VSCode</a:t>
            </a:r>
            <a:r>
              <a:rPr lang="en-US" sz="2400" b="1" i="1" dirty="0">
                <a:solidFill>
                  <a:srgbClr val="42A5F5"/>
                </a:solidFill>
              </a:rPr>
              <a:t> Great Icons</a:t>
            </a:r>
          </a:p>
          <a:p>
            <a:pPr lvl="1"/>
            <a:r>
              <a:rPr lang="en-US" sz="2400" dirty="0"/>
              <a:t>Extensions:</a:t>
            </a:r>
          </a:p>
          <a:p>
            <a:pPr marL="457200" lvl="1" indent="0">
              <a:buNone/>
            </a:pPr>
            <a:r>
              <a:rPr lang="en-US" sz="2400" b="1" dirty="0">
                <a:solidFill>
                  <a:srgbClr val="532B52"/>
                </a:solidFill>
              </a:rPr>
              <a:t>	  </a:t>
            </a:r>
            <a:r>
              <a:rPr lang="en-US" sz="2400" b="1" i="1" dirty="0">
                <a:solidFill>
                  <a:srgbClr val="532B52"/>
                </a:solidFill>
              </a:rPr>
              <a:t>Bracket Pair Colorizer</a:t>
            </a:r>
          </a:p>
          <a:p>
            <a:pPr marL="457200" lvl="1" indent="0">
              <a:buNone/>
            </a:pPr>
            <a:r>
              <a:rPr lang="en-US" sz="2400" b="1" dirty="0">
                <a:solidFill>
                  <a:srgbClr val="52824A"/>
                </a:solidFill>
              </a:rPr>
              <a:t>	  </a:t>
            </a:r>
            <a:r>
              <a:rPr lang="en-US" sz="2400" b="1" i="1" dirty="0">
                <a:solidFill>
                  <a:srgbClr val="52824A"/>
                </a:solidFill>
              </a:rPr>
              <a:t>Import Cost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FFA7D-5BAA-4C54-8CC1-AFF5673D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593" y="1091843"/>
            <a:ext cx="6741513" cy="5166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73706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3F5E-76CD-43DB-9B63-B0E46F4B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Solution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FFA7D-5BAA-4C54-8CC1-AFF5673D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1" t="16826" r="67668" b="54690"/>
          <a:stretch/>
        </p:blipFill>
        <p:spPr>
          <a:xfrm>
            <a:off x="3166156" y="1298131"/>
            <a:ext cx="5859689" cy="4777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F3684C2-A324-48EB-8F62-D754336BEF3C}"/>
              </a:ext>
            </a:extLst>
          </p:cNvPr>
          <p:cNvGrpSpPr/>
          <p:nvPr/>
        </p:nvGrpSpPr>
        <p:grpSpPr>
          <a:xfrm>
            <a:off x="1443789" y="2486925"/>
            <a:ext cx="2467490" cy="914400"/>
            <a:chOff x="11186694" y="2338930"/>
            <a:chExt cx="2467490" cy="914400"/>
          </a:xfrm>
        </p:grpSpPr>
        <p:pic>
          <p:nvPicPr>
            <p:cNvPr id="8" name="Graphic 7" descr="Arrow: Straight">
              <a:extLst>
                <a:ext uri="{FF2B5EF4-FFF2-40B4-BE49-F238E27FC236}">
                  <a16:creationId xmlns:a16="http://schemas.microsoft.com/office/drawing/2014/main" id="{91389EEF-E47C-4A67-8223-DD1BA73A8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 flipV="1">
              <a:off x="12739784" y="2338930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F1107A-EEDF-45B1-9F88-A3974EA0A7E7}"/>
                </a:ext>
              </a:extLst>
            </p:cNvPr>
            <p:cNvSpPr txBox="1"/>
            <p:nvPr/>
          </p:nvSpPr>
          <p:spPr>
            <a:xfrm>
              <a:off x="11186694" y="2338930"/>
              <a:ext cx="18408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>
                    <a:noFill/>
                  </a:ln>
                  <a:solidFill>
                    <a:srgbClr val="7C193A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Externals,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7C193A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Bundles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5B5E7D-9F51-471C-BF91-9E6DBBEB5549}"/>
              </a:ext>
            </a:extLst>
          </p:cNvPr>
          <p:cNvGrpSpPr/>
          <p:nvPr/>
        </p:nvGrpSpPr>
        <p:grpSpPr>
          <a:xfrm>
            <a:off x="148662" y="3949025"/>
            <a:ext cx="3762617" cy="1938992"/>
            <a:chOff x="9897074" y="2338930"/>
            <a:chExt cx="3762617" cy="1938992"/>
          </a:xfrm>
        </p:grpSpPr>
        <p:pic>
          <p:nvPicPr>
            <p:cNvPr id="17" name="Graphic 16" descr="Arrow: Straight">
              <a:extLst>
                <a:ext uri="{FF2B5EF4-FFF2-40B4-BE49-F238E27FC236}">
                  <a16:creationId xmlns:a16="http://schemas.microsoft.com/office/drawing/2014/main" id="{A83D9015-2315-4CE9-A6F7-C8AEFD282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844112" flipH="1" flipV="1">
              <a:off x="12745291" y="2486260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712050-EAE6-4B00-919D-D1DD402293E3}"/>
                </a:ext>
              </a:extLst>
            </p:cNvPr>
            <p:cNvSpPr txBox="1"/>
            <p:nvPr/>
          </p:nvSpPr>
          <p:spPr>
            <a:xfrm>
              <a:off x="9897074" y="2338930"/>
              <a:ext cx="363335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>
                    <a:noFill/>
                  </a:ln>
                  <a:solidFill>
                    <a:srgbClr val="52824A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Solution name,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52824A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Version,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52824A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Asset deployment, Feature deployment,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52824A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Package name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035BB9-5A9E-4DDE-A4C0-AC946C210BFB}"/>
              </a:ext>
            </a:extLst>
          </p:cNvPr>
          <p:cNvGrpSpPr/>
          <p:nvPr/>
        </p:nvGrpSpPr>
        <p:grpSpPr>
          <a:xfrm>
            <a:off x="5917122" y="4261462"/>
            <a:ext cx="6435580" cy="1060178"/>
            <a:chOff x="10431232" y="2828626"/>
            <a:chExt cx="6435580" cy="1060178"/>
          </a:xfrm>
        </p:grpSpPr>
        <p:pic>
          <p:nvPicPr>
            <p:cNvPr id="20" name="Graphic 19" descr="Arrow: Straight">
              <a:extLst>
                <a:ext uri="{FF2B5EF4-FFF2-40B4-BE49-F238E27FC236}">
                  <a16:creationId xmlns:a16="http://schemas.microsoft.com/office/drawing/2014/main" id="{1651C18C-54D6-4C34-AE15-C7AF39471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118759" flipV="1">
              <a:off x="10431232" y="2974404"/>
              <a:ext cx="1465361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74B701-DE32-4E40-B006-0C972E7288BC}"/>
                </a:ext>
              </a:extLst>
            </p:cNvPr>
            <p:cNvSpPr txBox="1"/>
            <p:nvPr/>
          </p:nvSpPr>
          <p:spPr>
            <a:xfrm>
              <a:off x="11959202" y="2828626"/>
              <a:ext cx="490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>
                    <a:noFill/>
                  </a:ln>
                  <a:solidFill>
                    <a:srgbClr val="42A5F5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Local workbench,</a:t>
              </a:r>
            </a:p>
            <a:p>
              <a:r>
                <a:rPr lang="en-US" sz="2400" dirty="0" err="1">
                  <a:ln w="0">
                    <a:noFill/>
                  </a:ln>
                  <a:solidFill>
                    <a:srgbClr val="42A5F5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serveConfigurations</a:t>
              </a:r>
              <a:r>
                <a:rPr lang="en-US" sz="2400" dirty="0">
                  <a:ln w="0">
                    <a:noFill/>
                  </a:ln>
                  <a:solidFill>
                    <a:srgbClr val="42A5F5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 (Extensions)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CD7B083-6A8B-421C-B9F2-03FCAEC5E92D}"/>
              </a:ext>
            </a:extLst>
          </p:cNvPr>
          <p:cNvSpPr/>
          <p:nvPr/>
        </p:nvSpPr>
        <p:spPr>
          <a:xfrm>
            <a:off x="3986544" y="2732134"/>
            <a:ext cx="2109456" cy="439063"/>
          </a:xfrm>
          <a:prstGeom prst="rect">
            <a:avLst/>
          </a:prstGeom>
          <a:noFill/>
          <a:ln w="57150">
            <a:solidFill>
              <a:srgbClr val="7C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CE0BDF-5BE3-4816-A5E6-CC7BDE0D8FE9}"/>
              </a:ext>
            </a:extLst>
          </p:cNvPr>
          <p:cNvSpPr/>
          <p:nvPr/>
        </p:nvSpPr>
        <p:spPr>
          <a:xfrm>
            <a:off x="3951295" y="4130996"/>
            <a:ext cx="3375937" cy="439063"/>
          </a:xfrm>
          <a:prstGeom prst="rect">
            <a:avLst/>
          </a:prstGeom>
          <a:noFill/>
          <a:ln w="57150">
            <a:solidFill>
              <a:srgbClr val="528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2824A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87EAA5-D0C3-45B8-9AAA-95D6451D274E}"/>
              </a:ext>
            </a:extLst>
          </p:cNvPr>
          <p:cNvSpPr/>
          <p:nvPr/>
        </p:nvSpPr>
        <p:spPr>
          <a:xfrm>
            <a:off x="3959614" y="4665428"/>
            <a:ext cx="1894899" cy="439063"/>
          </a:xfrm>
          <a:prstGeom prst="rect">
            <a:avLst/>
          </a:prstGeom>
          <a:noFill/>
          <a:ln w="57150">
            <a:solidFill>
              <a:srgbClr val="42A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6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3F5E-76CD-43DB-9B63-B0E46F4B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Solution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FFA7D-5BAA-4C54-8CC1-AFF5673D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" t="45159" r="68218" b="31750"/>
          <a:stretch/>
        </p:blipFill>
        <p:spPr>
          <a:xfrm>
            <a:off x="3166156" y="1298131"/>
            <a:ext cx="5859689" cy="3873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F3684C2-A324-48EB-8F62-D754336BEF3C}"/>
              </a:ext>
            </a:extLst>
          </p:cNvPr>
          <p:cNvGrpSpPr/>
          <p:nvPr/>
        </p:nvGrpSpPr>
        <p:grpSpPr>
          <a:xfrm>
            <a:off x="938461" y="1068201"/>
            <a:ext cx="2467490" cy="914400"/>
            <a:chOff x="11186694" y="2338930"/>
            <a:chExt cx="2467490" cy="914400"/>
          </a:xfrm>
        </p:grpSpPr>
        <p:pic>
          <p:nvPicPr>
            <p:cNvPr id="8" name="Graphic 7" descr="Arrow: Straight">
              <a:extLst>
                <a:ext uri="{FF2B5EF4-FFF2-40B4-BE49-F238E27FC236}">
                  <a16:creationId xmlns:a16="http://schemas.microsoft.com/office/drawing/2014/main" id="{91389EEF-E47C-4A67-8223-DD1BA73A8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 flipV="1">
              <a:off x="12739784" y="2338930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F1107A-EEDF-45B1-9F88-A3974EA0A7E7}"/>
                </a:ext>
              </a:extLst>
            </p:cNvPr>
            <p:cNvSpPr txBox="1"/>
            <p:nvPr/>
          </p:nvSpPr>
          <p:spPr>
            <a:xfrm>
              <a:off x="11186694" y="2338930"/>
              <a:ext cx="18408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>
                    <a:noFill/>
                  </a:ln>
                  <a:solidFill>
                    <a:srgbClr val="7C193A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Referenced Libraries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5B5E7D-9F51-471C-BF91-9E6DBBEB5549}"/>
              </a:ext>
            </a:extLst>
          </p:cNvPr>
          <p:cNvGrpSpPr/>
          <p:nvPr/>
        </p:nvGrpSpPr>
        <p:grpSpPr>
          <a:xfrm>
            <a:off x="384813" y="2220056"/>
            <a:ext cx="3882532" cy="1297217"/>
            <a:chOff x="10012657" y="2582908"/>
            <a:chExt cx="3882532" cy="1297217"/>
          </a:xfrm>
        </p:grpSpPr>
        <p:pic>
          <p:nvPicPr>
            <p:cNvPr id="17" name="Graphic 16" descr="Arrow: Straight">
              <a:extLst>
                <a:ext uri="{FF2B5EF4-FFF2-40B4-BE49-F238E27FC236}">
                  <a16:creationId xmlns:a16="http://schemas.microsoft.com/office/drawing/2014/main" id="{A83D9015-2315-4CE9-A6F7-C8AEFD282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152651" flipH="1" flipV="1">
              <a:off x="12507361" y="2965725"/>
              <a:ext cx="1387828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712050-EAE6-4B00-919D-D1DD402293E3}"/>
                </a:ext>
              </a:extLst>
            </p:cNvPr>
            <p:cNvSpPr txBox="1"/>
            <p:nvPr/>
          </p:nvSpPr>
          <p:spPr>
            <a:xfrm>
              <a:off x="10012657" y="2582908"/>
              <a:ext cx="3633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>
                    <a:noFill/>
                  </a:ln>
                  <a:solidFill>
                    <a:srgbClr val="52824A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React Components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035BB9-5A9E-4DDE-A4C0-AC946C210BFB}"/>
              </a:ext>
            </a:extLst>
          </p:cNvPr>
          <p:cNvGrpSpPr/>
          <p:nvPr/>
        </p:nvGrpSpPr>
        <p:grpSpPr>
          <a:xfrm>
            <a:off x="5964116" y="3310202"/>
            <a:ext cx="6435580" cy="1060178"/>
            <a:chOff x="10431232" y="2828626"/>
            <a:chExt cx="6435580" cy="1060178"/>
          </a:xfrm>
        </p:grpSpPr>
        <p:pic>
          <p:nvPicPr>
            <p:cNvPr id="20" name="Graphic 19" descr="Arrow: Straight">
              <a:extLst>
                <a:ext uri="{FF2B5EF4-FFF2-40B4-BE49-F238E27FC236}">
                  <a16:creationId xmlns:a16="http://schemas.microsoft.com/office/drawing/2014/main" id="{1651C18C-54D6-4C34-AE15-C7AF39471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118759" flipV="1">
              <a:off x="10431232" y="2974404"/>
              <a:ext cx="1465361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74B701-DE32-4E40-B006-0C972E7288BC}"/>
                </a:ext>
              </a:extLst>
            </p:cNvPr>
            <p:cNvSpPr txBox="1"/>
            <p:nvPr/>
          </p:nvSpPr>
          <p:spPr>
            <a:xfrm>
              <a:off x="11959202" y="2828626"/>
              <a:ext cx="4907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>
                    <a:noFill/>
                  </a:ln>
                  <a:solidFill>
                    <a:srgbClr val="42A5F5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Localized Strings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42A5F5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Defaults to </a:t>
              </a:r>
              <a:r>
                <a:rPr lang="en-US" sz="2400" dirty="0" err="1">
                  <a:ln w="0">
                    <a:noFill/>
                  </a:ln>
                  <a:solidFill>
                    <a:srgbClr val="42A5F5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en</a:t>
              </a:r>
              <a:r>
                <a:rPr lang="en-US" sz="2400" dirty="0">
                  <a:ln w="0">
                    <a:noFill/>
                  </a:ln>
                  <a:solidFill>
                    <a:srgbClr val="42A5F5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-us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CD7B083-6A8B-421C-B9F2-03FCAEC5E92D}"/>
              </a:ext>
            </a:extLst>
          </p:cNvPr>
          <p:cNvSpPr/>
          <p:nvPr/>
        </p:nvSpPr>
        <p:spPr>
          <a:xfrm>
            <a:off x="3516179" y="1313688"/>
            <a:ext cx="2776337" cy="439063"/>
          </a:xfrm>
          <a:prstGeom prst="rect">
            <a:avLst/>
          </a:prstGeom>
          <a:noFill/>
          <a:ln w="57150">
            <a:solidFill>
              <a:srgbClr val="7C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CE0BDF-5BE3-4816-A5E6-CC7BDE0D8FE9}"/>
              </a:ext>
            </a:extLst>
          </p:cNvPr>
          <p:cNvSpPr/>
          <p:nvPr/>
        </p:nvSpPr>
        <p:spPr>
          <a:xfrm>
            <a:off x="4276149" y="3198710"/>
            <a:ext cx="2631052" cy="439063"/>
          </a:xfrm>
          <a:prstGeom prst="rect">
            <a:avLst/>
          </a:prstGeom>
          <a:noFill/>
          <a:ln w="57150">
            <a:solidFill>
              <a:srgbClr val="528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2824A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87EAA5-D0C3-45B8-9AAA-95D6451D274E}"/>
              </a:ext>
            </a:extLst>
          </p:cNvPr>
          <p:cNvSpPr/>
          <p:nvPr/>
        </p:nvSpPr>
        <p:spPr>
          <a:xfrm>
            <a:off x="4276149" y="3710117"/>
            <a:ext cx="1578616" cy="439063"/>
          </a:xfrm>
          <a:prstGeom prst="rect">
            <a:avLst/>
          </a:prstGeom>
          <a:noFill/>
          <a:ln w="57150">
            <a:solidFill>
              <a:srgbClr val="42A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5D90AF-3299-479E-970D-9F3C4FBE00B7}"/>
              </a:ext>
            </a:extLst>
          </p:cNvPr>
          <p:cNvGrpSpPr/>
          <p:nvPr/>
        </p:nvGrpSpPr>
        <p:grpSpPr>
          <a:xfrm>
            <a:off x="305491" y="3015180"/>
            <a:ext cx="4198712" cy="3416320"/>
            <a:chOff x="9513709" y="1235300"/>
            <a:chExt cx="4198712" cy="3416320"/>
          </a:xfrm>
        </p:grpSpPr>
        <p:pic>
          <p:nvPicPr>
            <p:cNvPr id="26" name="Graphic 25" descr="Arrow: Straight">
              <a:extLst>
                <a:ext uri="{FF2B5EF4-FFF2-40B4-BE49-F238E27FC236}">
                  <a16:creationId xmlns:a16="http://schemas.microsoft.com/office/drawing/2014/main" id="{18E27BFC-0B10-4E02-B86B-67299E7AA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984145" flipH="1" flipV="1">
              <a:off x="12603447" y="2439286"/>
              <a:ext cx="1108974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A8D2EE-D9C7-4DA5-82E3-D5089DEE7F0B}"/>
                </a:ext>
              </a:extLst>
            </p:cNvPr>
            <p:cNvSpPr txBox="1"/>
            <p:nvPr/>
          </p:nvSpPr>
          <p:spPr>
            <a:xfrm>
              <a:off x="9513709" y="1235300"/>
              <a:ext cx="363335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>
                    <a:noFill/>
                  </a:ln>
                  <a:solidFill>
                    <a:srgbClr val="94944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Web part name,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94944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Web part description,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94944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Web part icon,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94944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Default property values,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94944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Full Bleed support,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94944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Searchable properties,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94944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Tags,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94944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Disable on Classic</a:t>
              </a:r>
            </a:p>
            <a:p>
              <a:r>
                <a:rPr lang="en-US" sz="2400" dirty="0">
                  <a:ln w="0">
                    <a:noFill/>
                  </a:ln>
                  <a:solidFill>
                    <a:srgbClr val="94944E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Hide from Toolbox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7C1518E-776F-451C-AA1E-971F2D3858FE}"/>
              </a:ext>
            </a:extLst>
          </p:cNvPr>
          <p:cNvSpPr/>
          <p:nvPr/>
        </p:nvSpPr>
        <p:spPr>
          <a:xfrm>
            <a:off x="4585981" y="4229340"/>
            <a:ext cx="4305356" cy="439063"/>
          </a:xfrm>
          <a:prstGeom prst="rect">
            <a:avLst/>
          </a:prstGeom>
          <a:noFill/>
          <a:ln w="57150">
            <a:solidFill>
              <a:srgbClr val="9494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2824A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35232C-84F9-48D6-964A-CEB147774AF0}"/>
              </a:ext>
            </a:extLst>
          </p:cNvPr>
          <p:cNvGrpSpPr/>
          <p:nvPr/>
        </p:nvGrpSpPr>
        <p:grpSpPr>
          <a:xfrm>
            <a:off x="7487123" y="4794440"/>
            <a:ext cx="5944801" cy="920483"/>
            <a:chOff x="10693411" y="2874503"/>
            <a:chExt cx="5944801" cy="920483"/>
          </a:xfrm>
        </p:grpSpPr>
        <p:pic>
          <p:nvPicPr>
            <p:cNvPr id="30" name="Graphic 29" descr="Arrow: Straight">
              <a:extLst>
                <a:ext uri="{FF2B5EF4-FFF2-40B4-BE49-F238E27FC236}">
                  <a16:creationId xmlns:a16="http://schemas.microsoft.com/office/drawing/2014/main" id="{BE500807-7574-4CCF-B3A5-F0BD963ED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296189" flipV="1">
              <a:off x="10693411" y="2874503"/>
              <a:ext cx="1120304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3DF5C7-7D66-4BE1-A197-460B39D81557}"/>
                </a:ext>
              </a:extLst>
            </p:cNvPr>
            <p:cNvSpPr txBox="1"/>
            <p:nvPr/>
          </p:nvSpPr>
          <p:spPr>
            <a:xfrm>
              <a:off x="11730602" y="3333321"/>
              <a:ext cx="4907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>
                    <a:noFill/>
                  </a:ln>
                  <a:solidFill>
                    <a:srgbClr val="FFB000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Code Entry Point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42DA00C-D667-4779-A88C-C589C28D666C}"/>
              </a:ext>
            </a:extLst>
          </p:cNvPr>
          <p:cNvSpPr/>
          <p:nvPr/>
        </p:nvSpPr>
        <p:spPr>
          <a:xfrm>
            <a:off x="4613452" y="4740398"/>
            <a:ext cx="2872652" cy="439063"/>
          </a:xfrm>
          <a:prstGeom prst="rect">
            <a:avLst/>
          </a:prstGeom>
          <a:noFill/>
          <a:ln w="57150">
            <a:solidFill>
              <a:srgbClr val="FFB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92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8" grpId="0" animBg="1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3F5E-76CD-43DB-9B63-B0E46F4B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SPFx Solution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FFA7D-5BAA-4C54-8CC1-AFF5673D1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0" t="68255" r="68459" b="8654"/>
          <a:stretch/>
        </p:blipFill>
        <p:spPr>
          <a:xfrm>
            <a:off x="3166156" y="1298131"/>
            <a:ext cx="5859689" cy="3873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F3684C2-A324-48EB-8F62-D754336BEF3C}"/>
              </a:ext>
            </a:extLst>
          </p:cNvPr>
          <p:cNvGrpSpPr/>
          <p:nvPr/>
        </p:nvGrpSpPr>
        <p:grpSpPr>
          <a:xfrm>
            <a:off x="156378" y="2484914"/>
            <a:ext cx="3573380" cy="914400"/>
            <a:chOff x="10404611" y="3755643"/>
            <a:chExt cx="3573380" cy="914400"/>
          </a:xfrm>
        </p:grpSpPr>
        <p:pic>
          <p:nvPicPr>
            <p:cNvPr id="8" name="Graphic 7" descr="Arrow: Straight">
              <a:extLst>
                <a:ext uri="{FF2B5EF4-FFF2-40B4-BE49-F238E27FC236}">
                  <a16:creationId xmlns:a16="http://schemas.microsoft.com/office/drawing/2014/main" id="{91389EEF-E47C-4A67-8223-DD1BA73A8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 flipV="1">
              <a:off x="13063591" y="3755643"/>
              <a:ext cx="914400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F1107A-EEDF-45B1-9F88-A3974EA0A7E7}"/>
                </a:ext>
              </a:extLst>
            </p:cNvPr>
            <p:cNvSpPr txBox="1"/>
            <p:nvPr/>
          </p:nvSpPr>
          <p:spPr>
            <a:xfrm>
              <a:off x="10404611" y="3961694"/>
              <a:ext cx="29856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>
                    <a:noFill/>
                  </a:ln>
                  <a:solidFill>
                    <a:srgbClr val="7C193A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Extend Build Tasks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5B5E7D-9F51-471C-BF91-9E6DBBEB5549}"/>
              </a:ext>
            </a:extLst>
          </p:cNvPr>
          <p:cNvGrpSpPr/>
          <p:nvPr/>
        </p:nvGrpSpPr>
        <p:grpSpPr>
          <a:xfrm>
            <a:off x="484879" y="3545084"/>
            <a:ext cx="3633356" cy="914400"/>
            <a:chOff x="10300376" y="2125708"/>
            <a:chExt cx="3633356" cy="914400"/>
          </a:xfrm>
        </p:grpSpPr>
        <p:pic>
          <p:nvPicPr>
            <p:cNvPr id="17" name="Graphic 16" descr="Arrow: Straight">
              <a:extLst>
                <a:ext uri="{FF2B5EF4-FFF2-40B4-BE49-F238E27FC236}">
                  <a16:creationId xmlns:a16="http://schemas.microsoft.com/office/drawing/2014/main" id="{A83D9015-2315-4CE9-A6F7-C8AEFD282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1400782" flipH="1" flipV="1">
              <a:off x="12443627" y="2125708"/>
              <a:ext cx="1076051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712050-EAE6-4B00-919D-D1DD402293E3}"/>
                </a:ext>
              </a:extLst>
            </p:cNvPr>
            <p:cNvSpPr txBox="1"/>
            <p:nvPr/>
          </p:nvSpPr>
          <p:spPr>
            <a:xfrm>
              <a:off x="10300376" y="2341535"/>
              <a:ext cx="36333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>
                    <a:noFill/>
                  </a:ln>
                  <a:solidFill>
                    <a:srgbClr val="52824A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Dependencies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035BB9-5A9E-4DDE-A4C0-AC946C210BFB}"/>
              </a:ext>
            </a:extLst>
          </p:cNvPr>
          <p:cNvGrpSpPr/>
          <p:nvPr/>
        </p:nvGrpSpPr>
        <p:grpSpPr>
          <a:xfrm>
            <a:off x="6134274" y="4714280"/>
            <a:ext cx="6198396" cy="1000643"/>
            <a:chOff x="10370588" y="3488261"/>
            <a:chExt cx="6198396" cy="1000643"/>
          </a:xfrm>
        </p:grpSpPr>
        <p:pic>
          <p:nvPicPr>
            <p:cNvPr id="20" name="Graphic 19" descr="Arrow: Straight">
              <a:extLst>
                <a:ext uri="{FF2B5EF4-FFF2-40B4-BE49-F238E27FC236}">
                  <a16:creationId xmlns:a16="http://schemas.microsoft.com/office/drawing/2014/main" id="{1651C18C-54D6-4C34-AE15-C7AF39471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458635" flipV="1">
              <a:off x="10370588" y="3488261"/>
              <a:ext cx="1465361" cy="91440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74B701-DE32-4E40-B006-0C972E7288BC}"/>
                </a:ext>
              </a:extLst>
            </p:cNvPr>
            <p:cNvSpPr txBox="1"/>
            <p:nvPr/>
          </p:nvSpPr>
          <p:spPr>
            <a:xfrm>
              <a:off x="11661374" y="4027239"/>
              <a:ext cx="4907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>
                    <a:noFill/>
                  </a:ln>
                  <a:solidFill>
                    <a:srgbClr val="42A5F5"/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+mj-lt"/>
                </a:rPr>
                <a:t>TypeScript Configuration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CD7B083-6A8B-421C-B9F2-03FCAEC5E92D}"/>
              </a:ext>
            </a:extLst>
          </p:cNvPr>
          <p:cNvSpPr/>
          <p:nvPr/>
        </p:nvSpPr>
        <p:spPr>
          <a:xfrm>
            <a:off x="3855044" y="2722583"/>
            <a:ext cx="1992303" cy="439063"/>
          </a:xfrm>
          <a:prstGeom prst="rect">
            <a:avLst/>
          </a:prstGeom>
          <a:noFill/>
          <a:ln w="57150">
            <a:solidFill>
              <a:srgbClr val="7C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CE0BDF-5BE3-4816-A5E6-CC7BDE0D8FE9}"/>
              </a:ext>
            </a:extLst>
          </p:cNvPr>
          <p:cNvSpPr/>
          <p:nvPr/>
        </p:nvSpPr>
        <p:spPr>
          <a:xfrm>
            <a:off x="3855044" y="3680558"/>
            <a:ext cx="2437472" cy="439063"/>
          </a:xfrm>
          <a:prstGeom prst="rect">
            <a:avLst/>
          </a:prstGeom>
          <a:noFill/>
          <a:ln w="57150">
            <a:solidFill>
              <a:srgbClr val="5282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2824A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87EAA5-D0C3-45B8-9AAA-95D6451D274E}"/>
              </a:ext>
            </a:extLst>
          </p:cNvPr>
          <p:cNvSpPr/>
          <p:nvPr/>
        </p:nvSpPr>
        <p:spPr>
          <a:xfrm>
            <a:off x="3855044" y="4584636"/>
            <a:ext cx="2240956" cy="439063"/>
          </a:xfrm>
          <a:prstGeom prst="rect">
            <a:avLst/>
          </a:prstGeom>
          <a:noFill/>
          <a:ln w="57150">
            <a:solidFill>
              <a:srgbClr val="42A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77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1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2781E-2A4E-4B0A-AE04-7419435AB405}"/>
              </a:ext>
            </a:extLst>
          </p:cNvPr>
          <p:cNvSpPr txBox="1"/>
          <p:nvPr/>
        </p:nvSpPr>
        <p:spPr>
          <a:xfrm>
            <a:off x="0" y="2237173"/>
            <a:ext cx="12192000" cy="19974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492ACE-A8B5-47A5-822A-76DAD975C78F}"/>
              </a:ext>
            </a:extLst>
          </p:cNvPr>
          <p:cNvSpPr txBox="1">
            <a:spLocks/>
          </p:cNvSpPr>
          <p:nvPr/>
        </p:nvSpPr>
        <p:spPr>
          <a:xfrm>
            <a:off x="3638580" y="2615292"/>
            <a:ext cx="8553420" cy="80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Demo: Building 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 Semibold"/>
              </a:rPr>
              <a:t>		 SPFx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web part</a:t>
            </a:r>
          </a:p>
        </p:txBody>
      </p:sp>
      <p:pic>
        <p:nvPicPr>
          <p:cNvPr id="1026" name="Picture 2" descr="Image result for hacker">
            <a:extLst>
              <a:ext uri="{FF2B5EF4-FFF2-40B4-BE49-F238E27FC236}">
                <a16:creationId xmlns:a16="http://schemas.microsoft.com/office/drawing/2014/main" id="{41B2BDDA-EC5D-423D-99B1-5089D0D1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0" y="1968016"/>
            <a:ext cx="3401929" cy="226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8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14758-5C55-444C-AD41-AED27735D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9" y="2992825"/>
            <a:ext cx="6758047" cy="1475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BFB13-2821-4488-9030-55524175A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585" y="941146"/>
            <a:ext cx="2961905" cy="15619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reeform 9"/>
          <p:cNvSpPr/>
          <p:nvPr/>
        </p:nvSpPr>
        <p:spPr bwMode="white">
          <a:xfrm flipV="1">
            <a:off x="0" y="5308845"/>
            <a:ext cx="5924939" cy="1118095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459878 w 6675438"/>
              <a:gd name="connsiteY2" fmla="*/ 6985207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10" fmla="*/ 1668860 w 6675438"/>
              <a:gd name="connsiteY10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459878" y="6985207"/>
                </a:lnTo>
                <a:lnTo>
                  <a:pt x="0" y="6995160"/>
                </a:lnTo>
                <a:cubicBezTo>
                  <a:pt x="25" y="6995055"/>
                  <a:pt x="50" y="6994949"/>
                  <a:pt x="75" y="6994844"/>
                </a:cubicBez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ubicBezTo>
                  <a:pt x="1668809" y="212"/>
                  <a:pt x="1668835" y="106"/>
                  <a:pt x="1668860" y="0"/>
                </a:cubicBez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0" y="5308845"/>
            <a:ext cx="5147035" cy="1118095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4000" spc="-100" dirty="0">
                <a:solidFill>
                  <a:srgbClr val="FFFFFF"/>
                </a:solidFill>
                <a:latin typeface="Segoe UI Semibold"/>
              </a:rPr>
              <a:t>PnP</a:t>
            </a:r>
            <a:r>
              <a:rPr kumimoji="0" lang="fi-FI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Property Controls</a:t>
            </a:r>
          </a:p>
        </p:txBody>
      </p:sp>
      <p:pic>
        <p:nvPicPr>
          <p:cNvPr id="2050" name="Picture 2" descr="Swatch color picker select color">
            <a:extLst>
              <a:ext uri="{FF2B5EF4-FFF2-40B4-BE49-F238E27FC236}">
                <a16:creationId xmlns:a16="http://schemas.microsoft.com/office/drawing/2014/main" id="{8558DCF9-2DC7-47DC-9B42-1A7A85AE1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58" y="738981"/>
            <a:ext cx="2819400" cy="1504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lor picker select color">
            <a:extLst>
              <a:ext uri="{FF2B5EF4-FFF2-40B4-BE49-F238E27FC236}">
                <a16:creationId xmlns:a16="http://schemas.microsoft.com/office/drawing/2014/main" id="{FD9F5196-6896-4FBB-84BF-D6DAF34A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06" y="2328473"/>
            <a:ext cx="3146215" cy="4042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ulti list picker">
            <a:extLst>
              <a:ext uri="{FF2B5EF4-FFF2-40B4-BE49-F238E27FC236}">
                <a16:creationId xmlns:a16="http://schemas.microsoft.com/office/drawing/2014/main" id="{10DA1123-200C-49CE-BE0C-977AD1FB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739" y="734996"/>
            <a:ext cx="1409700" cy="172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erson picker">
            <a:extLst>
              <a:ext uri="{FF2B5EF4-FFF2-40B4-BE49-F238E27FC236}">
                <a16:creationId xmlns:a16="http://schemas.microsoft.com/office/drawing/2014/main" id="{39D7C3EE-42BB-429D-9E2A-F8FC989DD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11" y="1698869"/>
            <a:ext cx="3000375" cy="1200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in button increment">
            <a:extLst>
              <a:ext uri="{FF2B5EF4-FFF2-40B4-BE49-F238E27FC236}">
                <a16:creationId xmlns:a16="http://schemas.microsoft.com/office/drawing/2014/main" id="{005D68A8-6747-4C0B-96B6-4C3691684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92" y="4210624"/>
            <a:ext cx="3810000" cy="866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lecting terms">
            <a:extLst>
              <a:ext uri="{FF2B5EF4-FFF2-40B4-BE49-F238E27FC236}">
                <a16:creationId xmlns:a16="http://schemas.microsoft.com/office/drawing/2014/main" id="{E374437F-FC55-4537-81B7-8ACFD5640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926" y="806446"/>
            <a:ext cx="2703469" cy="4675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846550-E3B9-4BCE-9E64-068B50875076}"/>
              </a:ext>
            </a:extLst>
          </p:cNvPr>
          <p:cNvSpPr txBox="1"/>
          <p:nvPr/>
        </p:nvSpPr>
        <p:spPr>
          <a:xfrm>
            <a:off x="0" y="3763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sharepoint.github.io/sp-dev-fx-property-controls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609E6-19A9-414A-9BD3-43DE5697F5D0}"/>
              </a:ext>
            </a:extLst>
          </p:cNvPr>
          <p:cNvSpPr txBox="1"/>
          <p:nvPr/>
        </p:nvSpPr>
        <p:spPr>
          <a:xfrm>
            <a:off x="9662026" y="5047920"/>
            <a:ext cx="25299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20+ Controls!</a:t>
            </a:r>
          </a:p>
        </p:txBody>
      </p:sp>
    </p:spTree>
    <p:extLst>
      <p:ext uri="{BB962C8B-B14F-4D97-AF65-F5344CB8AC3E}">
        <p14:creationId xmlns:p14="http://schemas.microsoft.com/office/powerpoint/2010/main" val="175149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ListView control with grouping">
            <a:extLst>
              <a:ext uri="{FF2B5EF4-FFF2-40B4-BE49-F238E27FC236}">
                <a16:creationId xmlns:a16="http://schemas.microsoft.com/office/drawing/2014/main" id="{51959D86-FDD6-4855-B918-D40AB037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842" y="3044907"/>
            <a:ext cx="6949487" cy="2756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9"/>
          <p:cNvSpPr/>
          <p:nvPr/>
        </p:nvSpPr>
        <p:spPr bwMode="white">
          <a:xfrm flipV="1">
            <a:off x="0" y="5308845"/>
            <a:ext cx="5924939" cy="1118095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459878 w 6675438"/>
              <a:gd name="connsiteY2" fmla="*/ 6985207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10" fmla="*/ 1668860 w 6675438"/>
              <a:gd name="connsiteY10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459878" y="6985207"/>
                </a:lnTo>
                <a:lnTo>
                  <a:pt x="0" y="6995160"/>
                </a:lnTo>
                <a:cubicBezTo>
                  <a:pt x="25" y="6995055"/>
                  <a:pt x="50" y="6994949"/>
                  <a:pt x="75" y="6994844"/>
                </a:cubicBez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ubicBezTo>
                  <a:pt x="1668809" y="212"/>
                  <a:pt x="1668835" y="106"/>
                  <a:pt x="1668860" y="0"/>
                </a:cubicBezTo>
                <a:close/>
              </a:path>
            </a:pathLst>
          </a:custGeom>
          <a:solidFill>
            <a:srgbClr val="E773B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0" y="5308845"/>
            <a:ext cx="5147035" cy="1118095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4000" spc="-100" dirty="0">
                <a:solidFill>
                  <a:srgbClr val="FFFFFF"/>
                </a:solidFill>
                <a:latin typeface="Segoe UI Semibold"/>
              </a:rPr>
              <a:t>PnP</a:t>
            </a:r>
            <a:r>
              <a:rPr kumimoji="0" lang="fi-FI" sz="4000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React Controls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846550-E3B9-4BCE-9E64-068B50875076}"/>
              </a:ext>
            </a:extLst>
          </p:cNvPr>
          <p:cNvSpPr txBox="1"/>
          <p:nvPr/>
        </p:nvSpPr>
        <p:spPr>
          <a:xfrm>
            <a:off x="0" y="3763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773BD"/>
                </a:solidFill>
              </a:rPr>
              <a:t>sharepoint.github.io/</a:t>
            </a:r>
            <a:r>
              <a:rPr lang="en-US" sz="3600" b="1" dirty="0" err="1">
                <a:solidFill>
                  <a:srgbClr val="E773BD"/>
                </a:solidFill>
              </a:rPr>
              <a:t>sp</a:t>
            </a:r>
            <a:r>
              <a:rPr lang="en-US" sz="3600" b="1" dirty="0">
                <a:solidFill>
                  <a:srgbClr val="E773BD"/>
                </a:solidFill>
              </a:rPr>
              <a:t>-dev-</a:t>
            </a:r>
            <a:r>
              <a:rPr lang="en-US" sz="3600" b="1" dirty="0" err="1">
                <a:solidFill>
                  <a:srgbClr val="E773BD"/>
                </a:solidFill>
              </a:rPr>
              <a:t>fx</a:t>
            </a:r>
            <a:r>
              <a:rPr lang="en-US" sz="3600" b="1" dirty="0">
                <a:solidFill>
                  <a:srgbClr val="E773BD"/>
                </a:solidFill>
              </a:rPr>
              <a:t>-controls-react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0609E6-19A9-414A-9BD3-43DE5697F5D0}"/>
              </a:ext>
            </a:extLst>
          </p:cNvPr>
          <p:cNvSpPr txBox="1"/>
          <p:nvPr/>
        </p:nvSpPr>
        <p:spPr>
          <a:xfrm>
            <a:off x="9632645" y="5061587"/>
            <a:ext cx="25299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773BD"/>
                </a:solidFill>
              </a:rPr>
              <a:t>22+ Controls!</a:t>
            </a:r>
          </a:p>
        </p:txBody>
      </p:sp>
      <p:pic>
        <p:nvPicPr>
          <p:cNvPr id="2062" name="Picture 14" descr="FileTypeIcon control output">
            <a:extLst>
              <a:ext uri="{FF2B5EF4-FFF2-40B4-BE49-F238E27FC236}">
                <a16:creationId xmlns:a16="http://schemas.microsoft.com/office/drawing/2014/main" id="{98042F39-473B-42EA-80EB-AC064771E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035" y="1250338"/>
            <a:ext cx="1514475" cy="1524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laceholder control output">
            <a:extLst>
              <a:ext uri="{FF2B5EF4-FFF2-40B4-BE49-F238E27FC236}">
                <a16:creationId xmlns:a16="http://schemas.microsoft.com/office/drawing/2014/main" id="{1CB33D9F-CDCB-4AE3-8366-BA13B33F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0" y="775736"/>
            <a:ext cx="4549941" cy="19259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Selecting terms">
            <a:extLst>
              <a:ext uri="{FF2B5EF4-FFF2-40B4-BE49-F238E27FC236}">
                <a16:creationId xmlns:a16="http://schemas.microsoft.com/office/drawing/2014/main" id="{8D712A0A-4F6B-411E-9ED1-902CD206D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5" y="2449587"/>
            <a:ext cx="1968057" cy="2960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Selecting People">
            <a:extLst>
              <a:ext uri="{FF2B5EF4-FFF2-40B4-BE49-F238E27FC236}">
                <a16:creationId xmlns:a16="http://schemas.microsoft.com/office/drawing/2014/main" id="{EF462467-C8B8-4FE4-BF19-1D122ADEF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138" y="1134693"/>
            <a:ext cx="3832208" cy="1932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ListPicker multi selection">
            <a:extLst>
              <a:ext uri="{FF2B5EF4-FFF2-40B4-BE49-F238E27FC236}">
                <a16:creationId xmlns:a16="http://schemas.microsoft.com/office/drawing/2014/main" id="{AB38533B-2717-49B9-9F0B-98D4654D4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014" y="3520907"/>
            <a:ext cx="3951218" cy="14372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SiteBreadcrumb control output">
            <a:extLst>
              <a:ext uri="{FF2B5EF4-FFF2-40B4-BE49-F238E27FC236}">
                <a16:creationId xmlns:a16="http://schemas.microsoft.com/office/drawing/2014/main" id="{2DDCD238-54B1-4AE6-9F9F-5936A61AB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804872"/>
            <a:ext cx="2105025" cy="428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1694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7F50A8A-A28D-4DDB-B92B-1B6A0A10E12B}"/>
              </a:ext>
            </a:extLst>
          </p:cNvPr>
          <p:cNvSpPr txBox="1">
            <a:spLocks/>
          </p:cNvSpPr>
          <p:nvPr/>
        </p:nvSpPr>
        <p:spPr>
          <a:xfrm>
            <a:off x="0" y="2145506"/>
            <a:ext cx="12192000" cy="25669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Goals</a:t>
            </a:r>
            <a:endParaRPr kumimoji="0" lang="en-US" sz="6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07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718271" y="1171200"/>
            <a:ext cx="2248477" cy="2254312"/>
            <a:chOff x="3932237" y="2125278"/>
            <a:chExt cx="3657600" cy="3657600"/>
          </a:xfrm>
        </p:grpSpPr>
        <p:sp>
          <p:nvSpPr>
            <p:cNvPr id="14" name="Rectangle 13"/>
            <p:cNvSpPr>
              <a:spLocks/>
            </p:cNvSpPr>
            <p:nvPr/>
          </p:nvSpPr>
          <p:spPr bwMode="auto">
            <a:xfrm>
              <a:off x="3932237" y="2125278"/>
              <a:ext cx="3657600" cy="3657600"/>
            </a:xfrm>
            <a:prstGeom prst="rect">
              <a:avLst/>
            </a:prstGeom>
            <a:solidFill>
              <a:schemeClr val="bg1">
                <a:lumMod val="25000"/>
                <a:lumOff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52" tIns="191237" rIns="243852" bIns="19123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87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0" i="0" u="none" strike="noStrike" kern="0" cap="none" spc="0" normalizeH="0" baseline="0" noProof="0">
                  <a:ln>
                    <a:noFill/>
                  </a:ln>
                  <a:solidFill>
                    <a:srgbClr val="6C797A"/>
                  </a:solidFill>
                  <a:effectLst/>
                  <a:uLnTx/>
                  <a:uFillTx/>
                  <a:latin typeface="Raleway" panose="020B0503030101060003" pitchFamily="34" charset="0"/>
                  <a:ea typeface="Segoe UI" pitchFamily="34" charset="0"/>
                  <a:cs typeface="Segoe UI" pitchFamily="34" charset="0"/>
                  <a:sym typeface="Arial"/>
                  <a:rtl val="0"/>
                </a:rPr>
                <a:t>Colors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1946" y="2910669"/>
              <a:ext cx="2618182" cy="2327988"/>
            </a:xfrm>
            <a:prstGeom prst="rect">
              <a:avLst/>
            </a:prstGeom>
          </p:spPr>
        </p:pic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EC53EB32-76D3-413D-A32E-06952E25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Office UI Fabric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half" idx="1"/>
          </p:nvPr>
        </p:nvSpPr>
        <p:spPr>
          <a:xfrm>
            <a:off x="6404395" y="364920"/>
            <a:ext cx="5716904" cy="4654593"/>
          </a:xfrm>
        </p:spPr>
        <p:txBody>
          <a:bodyPr anchor="t">
            <a:normAutofit/>
          </a:bodyPr>
          <a:lstStyle/>
          <a:p>
            <a:pPr marL="457189" indent="-457189" algn="l"/>
            <a:r>
              <a:rPr lang="en-US" sz="3200" cap="none" dirty="0">
                <a:solidFill>
                  <a:schemeClr val="bg1"/>
                </a:solidFill>
              </a:rPr>
              <a:t>Standardized Iconography, Fonts, &amp; Colors</a:t>
            </a:r>
          </a:p>
          <a:p>
            <a:pPr marL="457189" indent="-457189" algn="l"/>
            <a:r>
              <a:rPr lang="en-US" sz="3200" cap="none" dirty="0">
                <a:solidFill>
                  <a:schemeClr val="bg1"/>
                </a:solidFill>
              </a:rPr>
              <a:t>Responsive Grid System</a:t>
            </a:r>
          </a:p>
          <a:p>
            <a:pPr marL="457189" indent="-457189" algn="l"/>
            <a:r>
              <a:rPr lang="en-US" sz="3200" cap="none" dirty="0">
                <a:solidFill>
                  <a:schemeClr val="bg1"/>
                </a:solidFill>
              </a:rPr>
              <a:t>Reusable Components</a:t>
            </a:r>
          </a:p>
          <a:p>
            <a:pPr marL="457189" indent="-457189" algn="l"/>
            <a:r>
              <a:rPr lang="en-US" sz="3200" cap="none" dirty="0">
                <a:solidFill>
                  <a:schemeClr val="bg1"/>
                </a:solidFill>
              </a:rPr>
              <a:t>Powers OOTB Experiences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88113"/>
            <a:ext cx="804863" cy="365125"/>
          </a:xfr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3A436-1048-CA4E-9C3F-FCB70029503E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6C797A"/>
                </a:solidFill>
                <a:effectLst/>
                <a:uLnTx/>
                <a:uFillTx/>
                <a:latin typeface="Helvetica Neue"/>
                <a:ea typeface="+mn-ea"/>
                <a:cs typeface="+mn-cs"/>
                <a:sym typeface="Arial"/>
                <a:rtl val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6C797A"/>
              </a:solidFill>
              <a:effectLst/>
              <a:uLnTx/>
              <a:uFillTx/>
              <a:latin typeface="Helvetica Neue"/>
              <a:ea typeface="+mn-ea"/>
              <a:cs typeface="+mn-cs"/>
              <a:sym typeface="Arial"/>
              <a:rtl val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4568" y="1171200"/>
            <a:ext cx="2255745" cy="3354331"/>
            <a:chOff x="274637" y="2125662"/>
            <a:chExt cx="3657600" cy="5438913"/>
          </a:xfrm>
        </p:grpSpPr>
        <p:sp>
          <p:nvSpPr>
            <p:cNvPr id="16" name="Rectangle 15"/>
            <p:cNvSpPr>
              <a:spLocks noChangeAspect="1"/>
            </p:cNvSpPr>
            <p:nvPr/>
          </p:nvSpPr>
          <p:spPr bwMode="auto">
            <a:xfrm>
              <a:off x="274637" y="2125662"/>
              <a:ext cx="3657600" cy="36552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52" tIns="191237" rIns="243852" bIns="19123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87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anose="020B0503030101060003" pitchFamily="34" charset="0"/>
                  <a:ea typeface="Segoe UI" pitchFamily="34" charset="0"/>
                  <a:cs typeface="Segoe UI" pitchFamily="34" charset="0"/>
                  <a:sym typeface="Arial"/>
                  <a:rtl val="0"/>
                </a:rPr>
                <a:t>Fonts, icons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238" y="2910669"/>
              <a:ext cx="1856548" cy="391491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42537" y="3649662"/>
              <a:ext cx="1473958" cy="3914913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44568" y="3541843"/>
            <a:ext cx="2255745" cy="2254312"/>
            <a:chOff x="301625" y="3073982"/>
            <a:chExt cx="1691809" cy="1690734"/>
          </a:xfrm>
        </p:grpSpPr>
        <p:sp>
          <p:nvSpPr>
            <p:cNvPr id="44" name="Rectangle 43"/>
            <p:cNvSpPr>
              <a:spLocks noChangeAspect="1"/>
            </p:cNvSpPr>
            <p:nvPr/>
          </p:nvSpPr>
          <p:spPr bwMode="auto">
            <a:xfrm>
              <a:off x="301625" y="3073982"/>
              <a:ext cx="1691809" cy="16907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52" tIns="191237" rIns="243852" bIns="19123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87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anose="020B0503030101060003" pitchFamily="34" charset="0"/>
                  <a:ea typeface="Segoe UI" pitchFamily="34" charset="0"/>
                  <a:cs typeface="Segoe UI" pitchFamily="34" charset="0"/>
                  <a:sym typeface="Arial"/>
                  <a:rtl val="0"/>
                </a:rPr>
                <a:t>Components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930" y="3587544"/>
              <a:ext cx="1329722" cy="716659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038635" y="4056220"/>
            <a:ext cx="2325413" cy="731520"/>
            <a:chOff x="4382972" y="3178052"/>
            <a:chExt cx="1744060" cy="548640"/>
          </a:xfrm>
        </p:grpSpPr>
        <p:pic>
          <p:nvPicPr>
            <p:cNvPr id="5138" name="Picture 18" descr="officeBrand icon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972" y="3178052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939032" y="3310537"/>
              <a:ext cx="1188000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+mn-ea"/>
                  <a:cs typeface="Raleway"/>
                  <a:sym typeface="Arial"/>
                  <a:rtl val="0"/>
                </a:rPr>
                <a:t>SharePoint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38635" y="5019513"/>
            <a:ext cx="2315520" cy="731520"/>
            <a:chOff x="4627772" y="3918010"/>
            <a:chExt cx="1736640" cy="548640"/>
          </a:xfrm>
        </p:grpSpPr>
        <p:pic>
          <p:nvPicPr>
            <p:cNvPr id="5132" name="Picture 12" descr="officeBrand icon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7772" y="3918010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5176412" y="4046890"/>
              <a:ext cx="1188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+mn-ea"/>
                  <a:cs typeface="Raleway"/>
                  <a:sym typeface="Arial"/>
                  <a:rtl val="0"/>
                </a:rPr>
                <a:t>OneDrive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231267" y="4056221"/>
            <a:ext cx="2286459" cy="731520"/>
            <a:chOff x="6047196" y="3178052"/>
            <a:chExt cx="1714844" cy="548640"/>
          </a:xfrm>
        </p:grpSpPr>
        <p:pic>
          <p:nvPicPr>
            <p:cNvPr id="5134" name="Picture 14" descr="officeBrand icon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196" y="3178052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6574040" y="3310537"/>
              <a:ext cx="1188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+mn-ea"/>
                  <a:cs typeface="Raleway"/>
                  <a:sym typeface="Arial"/>
                  <a:rtl val="0"/>
                </a:rPr>
                <a:t>Delve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183657" y="5010259"/>
            <a:ext cx="2286459" cy="731520"/>
            <a:chOff x="6047196" y="3918010"/>
            <a:chExt cx="1714844" cy="548640"/>
          </a:xfrm>
        </p:grpSpPr>
        <p:pic>
          <p:nvPicPr>
            <p:cNvPr id="5130" name="Picture 10" descr="officeBrand icon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7196" y="3918010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6574040" y="4046890"/>
              <a:ext cx="1188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+mn-ea"/>
                  <a:cs typeface="Raleway"/>
                  <a:sym typeface="Arial"/>
                  <a:rtl val="0"/>
                </a:rPr>
                <a:t>Office 365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384945" y="4056221"/>
            <a:ext cx="2315520" cy="731520"/>
            <a:chOff x="7466620" y="3178052"/>
            <a:chExt cx="1736640" cy="548640"/>
          </a:xfrm>
        </p:grpSpPr>
        <p:pic>
          <p:nvPicPr>
            <p:cNvPr id="5140" name="Picture 20" descr="officeBrand icon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6620" y="3178052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8015260" y="3310537"/>
              <a:ext cx="1188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+mn-ea"/>
                  <a:cs typeface="Raleway"/>
                  <a:sym typeface="Arial"/>
                  <a:rtl val="0"/>
                </a:rPr>
                <a:t>Project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368864" y="5010259"/>
            <a:ext cx="2315520" cy="731520"/>
            <a:chOff x="7466620" y="3918010"/>
            <a:chExt cx="1736640" cy="548640"/>
          </a:xfrm>
        </p:grpSpPr>
        <p:pic>
          <p:nvPicPr>
            <p:cNvPr id="5136" name="Picture 16" descr="officeBrand icon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6620" y="3918010"/>
              <a:ext cx="548640" cy="548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8015260" y="4046890"/>
              <a:ext cx="1188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+mn-ea"/>
                  <a:cs typeface="Raleway"/>
                  <a:sym typeface="Arial"/>
                  <a:rtl val="0"/>
                </a:rPr>
                <a:t>Outlook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625601" y="3418012"/>
            <a:ext cx="656639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ea typeface="+mn-ea"/>
                <a:cs typeface="Raleway"/>
                <a:sym typeface="Arial"/>
                <a:rtl val="0"/>
              </a:rPr>
              <a:t>Office 365 Consumers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711004" y="3541843"/>
            <a:ext cx="2255745" cy="2254312"/>
            <a:chOff x="2076452" y="3073982"/>
            <a:chExt cx="1691809" cy="1690734"/>
          </a:xfrm>
        </p:grpSpPr>
        <p:sp>
          <p:nvSpPr>
            <p:cNvPr id="43" name="Rectangle 42"/>
            <p:cNvSpPr>
              <a:spLocks noChangeAspect="1"/>
            </p:cNvSpPr>
            <p:nvPr/>
          </p:nvSpPr>
          <p:spPr bwMode="auto">
            <a:xfrm>
              <a:off x="2076452" y="3073982"/>
              <a:ext cx="1691809" cy="169073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52" tIns="191237" rIns="243852" bIns="19123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2187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anose="020B0503030101060003" pitchFamily="34" charset="0"/>
                  <a:ea typeface="Segoe UI" pitchFamily="34" charset="0"/>
                  <a:cs typeface="Segoe UI" pitchFamily="34" charset="0"/>
                  <a:sym typeface="Arial"/>
                  <a:rtl val="0"/>
                </a:rPr>
                <a:t>Grid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9618" y="3553553"/>
              <a:ext cx="1446348" cy="943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702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okies, crumbs, dessert">
            <a:extLst>
              <a:ext uri="{FF2B5EF4-FFF2-40B4-BE49-F238E27FC236}">
                <a16:creationId xmlns:a16="http://schemas.microsoft.com/office/drawing/2014/main" id="{B12EC1A6-6FF0-4661-B5E3-C3F1306E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08754"/>
            <a:ext cx="12192000" cy="753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9"/>
          <p:cNvSpPr/>
          <p:nvPr/>
        </p:nvSpPr>
        <p:spPr bwMode="white">
          <a:xfrm flipV="1">
            <a:off x="0" y="5308845"/>
            <a:ext cx="5924939" cy="1118095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459878 w 6675438"/>
              <a:gd name="connsiteY2" fmla="*/ 6985207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  <a:gd name="connsiteX10" fmla="*/ 1668860 w 6675438"/>
              <a:gd name="connsiteY10" fmla="*/ 0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459878" y="6985207"/>
                </a:lnTo>
                <a:lnTo>
                  <a:pt x="0" y="6995160"/>
                </a:lnTo>
                <a:cubicBezTo>
                  <a:pt x="25" y="6995055"/>
                  <a:pt x="50" y="6994949"/>
                  <a:pt x="75" y="6994844"/>
                </a:cubicBez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ubicBezTo>
                  <a:pt x="1668809" y="212"/>
                  <a:pt x="1668835" y="106"/>
                  <a:pt x="1668860" y="0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0" y="5449653"/>
            <a:ext cx="5147035" cy="97728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4705" b="0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PnPJS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F9A0B7-70C6-4CE0-81FF-E14E9706AD8E}"/>
              </a:ext>
            </a:extLst>
          </p:cNvPr>
          <p:cNvSpPr txBox="1"/>
          <p:nvPr/>
        </p:nvSpPr>
        <p:spPr>
          <a:xfrm>
            <a:off x="1313190" y="905232"/>
            <a:ext cx="42479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Fluent API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Batching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Caching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B9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best way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 access the REST API via JS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Graphic 4" descr="Rabbit">
            <a:extLst>
              <a:ext uri="{FF2B5EF4-FFF2-40B4-BE49-F238E27FC236}">
                <a16:creationId xmlns:a16="http://schemas.microsoft.com/office/drawing/2014/main" id="{11E86978-8818-4579-83DB-A510BEBED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1434" y="539496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846550-E3B9-4BCE-9E64-068B50875076}"/>
              </a:ext>
            </a:extLst>
          </p:cNvPr>
          <p:cNvSpPr txBox="1"/>
          <p:nvPr/>
        </p:nvSpPr>
        <p:spPr>
          <a:xfrm>
            <a:off x="5233737" y="-681022"/>
            <a:ext cx="655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/>
                </a:solidFill>
              </a:rPr>
              <a:t>pnp.github.io/pnpjs</a:t>
            </a:r>
          </a:p>
        </p:txBody>
      </p:sp>
    </p:spTree>
    <p:extLst>
      <p:ext uri="{BB962C8B-B14F-4D97-AF65-F5344CB8AC3E}">
        <p14:creationId xmlns:p14="http://schemas.microsoft.com/office/powerpoint/2010/main" val="2774817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FDEF-F69E-43E1-A456-5641267C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E912-6A08-4C54-81E2-61D087951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261" y="1213989"/>
            <a:ext cx="9540845" cy="5044122"/>
          </a:xfrm>
        </p:spPr>
        <p:txBody>
          <a:bodyPr/>
          <a:lstStyle/>
          <a:p>
            <a:r>
              <a:rPr lang="en-US" dirty="0"/>
              <a:t>Generate a Bundle </a:t>
            </a:r>
            <a:r>
              <a:rPr lang="en-US" sz="2800" dirty="0"/>
              <a:t>(single JS file)</a:t>
            </a:r>
          </a:p>
          <a:p>
            <a:endParaRPr lang="en-US" sz="6000" dirty="0"/>
          </a:p>
          <a:p>
            <a:r>
              <a:rPr lang="en-US" dirty="0"/>
              <a:t>Create a Package </a:t>
            </a:r>
            <a:r>
              <a:rPr lang="en-US" sz="2800" dirty="0"/>
              <a:t>(Zip with Bundle &amp; Manifest)</a:t>
            </a:r>
          </a:p>
          <a:p>
            <a:endParaRPr lang="en-US" sz="5400" dirty="0"/>
          </a:p>
          <a:p>
            <a:r>
              <a:rPr lang="en-US" dirty="0"/>
              <a:t>Upload to the App Catalog</a:t>
            </a:r>
          </a:p>
          <a:p>
            <a:pPr lvl="1"/>
            <a:r>
              <a:rPr lang="en-US" dirty="0"/>
              <a:t>Optionally, check box for Tenant Deployment</a:t>
            </a:r>
          </a:p>
          <a:p>
            <a:pPr lvl="1"/>
            <a:r>
              <a:rPr lang="en-US" dirty="0"/>
              <a:t>If Public CDN is enabled, it will be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15E4F-2C88-4009-8917-8D03A16C4970}"/>
              </a:ext>
            </a:extLst>
          </p:cNvPr>
          <p:cNvSpPr txBox="1">
            <a:spLocks/>
          </p:cNvSpPr>
          <p:nvPr/>
        </p:nvSpPr>
        <p:spPr>
          <a:xfrm>
            <a:off x="2651156" y="1930142"/>
            <a:ext cx="9540845" cy="64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  gulp bundle --ship</a:t>
            </a:r>
            <a:r>
              <a:rPr lang="en-US" sz="3200" dirty="0">
                <a:solidFill>
                  <a:srgbClr val="000000"/>
                </a:solidFill>
                <a:highlight>
                  <a:srgbClr val="000000"/>
                </a:highlight>
              </a:rPr>
              <a:t>. 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931AD2-F972-4BC9-80AC-0EC8DE071F59}"/>
              </a:ext>
            </a:extLst>
          </p:cNvPr>
          <p:cNvSpPr txBox="1">
            <a:spLocks/>
          </p:cNvSpPr>
          <p:nvPr/>
        </p:nvSpPr>
        <p:spPr>
          <a:xfrm>
            <a:off x="2651156" y="3631824"/>
            <a:ext cx="9540845" cy="644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  gulp package-solution --ship</a:t>
            </a:r>
            <a:r>
              <a:rPr lang="en-US" sz="3200" dirty="0">
                <a:solidFill>
                  <a:srgbClr val="000000"/>
                </a:solidFill>
                <a:highlight>
                  <a:srgbClr val="000000"/>
                </a:highlight>
              </a:rPr>
              <a:t>. .</a:t>
            </a:r>
          </a:p>
        </p:txBody>
      </p:sp>
      <p:pic>
        <p:nvPicPr>
          <p:cNvPr id="9" name="Graphic 8" descr="Box">
            <a:extLst>
              <a:ext uri="{FF2B5EF4-FFF2-40B4-BE49-F238E27FC236}">
                <a16:creationId xmlns:a16="http://schemas.microsoft.com/office/drawing/2014/main" id="{643A0D71-2ED9-4609-8ABF-F6E2AD63F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405" y="2869776"/>
            <a:ext cx="1305182" cy="1305182"/>
          </a:xfrm>
          <a:prstGeom prst="rect">
            <a:avLst/>
          </a:prstGeom>
        </p:spPr>
      </p:pic>
      <p:pic>
        <p:nvPicPr>
          <p:cNvPr id="11" name="Graphic 10" descr="Box trolley">
            <a:extLst>
              <a:ext uri="{FF2B5EF4-FFF2-40B4-BE49-F238E27FC236}">
                <a16:creationId xmlns:a16="http://schemas.microsoft.com/office/drawing/2014/main" id="{6DE95AFB-78A0-4148-AAE9-940BA484E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404" y="4519809"/>
            <a:ext cx="1305183" cy="130518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D65A6D6-2DCF-4FEF-B9F8-8571EC541CE7}"/>
              </a:ext>
            </a:extLst>
          </p:cNvPr>
          <p:cNvGrpSpPr/>
          <p:nvPr/>
        </p:nvGrpSpPr>
        <p:grpSpPr>
          <a:xfrm>
            <a:off x="746403" y="1153325"/>
            <a:ext cx="939183" cy="1371600"/>
            <a:chOff x="825214" y="981081"/>
            <a:chExt cx="939183" cy="1541552"/>
          </a:xfrm>
        </p:grpSpPr>
        <p:pic>
          <p:nvPicPr>
            <p:cNvPr id="7" name="Graphic 6" descr="Filter">
              <a:extLst>
                <a:ext uri="{FF2B5EF4-FFF2-40B4-BE49-F238E27FC236}">
                  <a16:creationId xmlns:a16="http://schemas.microsoft.com/office/drawing/2014/main" id="{4CF15BFA-3296-40D0-887A-8034C18FC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5214" y="1158414"/>
              <a:ext cx="914400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DFFC9F-A556-4583-B322-41F029918843}"/>
                </a:ext>
              </a:extLst>
            </p:cNvPr>
            <p:cNvSpPr/>
            <p:nvPr/>
          </p:nvSpPr>
          <p:spPr>
            <a:xfrm>
              <a:off x="1215995" y="1712208"/>
              <a:ext cx="182404" cy="253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Document">
              <a:extLst>
                <a:ext uri="{FF2B5EF4-FFF2-40B4-BE49-F238E27FC236}">
                  <a16:creationId xmlns:a16="http://schemas.microsoft.com/office/drawing/2014/main" id="{654475F6-61A4-4365-86D0-960709D3D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9997" y="1608233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Document">
              <a:extLst>
                <a:ext uri="{FF2B5EF4-FFF2-40B4-BE49-F238E27FC236}">
                  <a16:creationId xmlns:a16="http://schemas.microsoft.com/office/drawing/2014/main" id="{A65969A3-AB67-45D7-ADAB-EA969AD5E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41465" y="1003645"/>
              <a:ext cx="281897" cy="281897"/>
            </a:xfrm>
            <a:prstGeom prst="rect">
              <a:avLst/>
            </a:prstGeom>
          </p:spPr>
        </p:pic>
        <p:pic>
          <p:nvPicPr>
            <p:cNvPr id="15" name="Graphic 14" descr="Document">
              <a:extLst>
                <a:ext uri="{FF2B5EF4-FFF2-40B4-BE49-F238E27FC236}">
                  <a16:creationId xmlns:a16="http://schemas.microsoft.com/office/drawing/2014/main" id="{622A2340-AF1B-4E0D-8FD0-94C0272D3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20570084">
              <a:off x="906170" y="984359"/>
              <a:ext cx="281897" cy="281897"/>
            </a:xfrm>
            <a:prstGeom prst="rect">
              <a:avLst/>
            </a:prstGeom>
          </p:spPr>
        </p:pic>
        <p:pic>
          <p:nvPicPr>
            <p:cNvPr id="17" name="Graphic 16" descr="Document">
              <a:extLst>
                <a:ext uri="{FF2B5EF4-FFF2-40B4-BE49-F238E27FC236}">
                  <a16:creationId xmlns:a16="http://schemas.microsoft.com/office/drawing/2014/main" id="{53ECA434-6778-4B69-AB11-340721B13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29916" flipH="1">
              <a:off x="1376424" y="981081"/>
              <a:ext cx="281897" cy="281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936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2781E-2A4E-4B0A-AE04-7419435AB405}"/>
              </a:ext>
            </a:extLst>
          </p:cNvPr>
          <p:cNvSpPr txBox="1"/>
          <p:nvPr/>
        </p:nvSpPr>
        <p:spPr>
          <a:xfrm>
            <a:off x="0" y="2237173"/>
            <a:ext cx="12192000" cy="19974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492ACE-A8B5-47A5-822A-76DAD975C78F}"/>
              </a:ext>
            </a:extLst>
          </p:cNvPr>
          <p:cNvSpPr txBox="1">
            <a:spLocks/>
          </p:cNvSpPr>
          <p:nvPr/>
        </p:nvSpPr>
        <p:spPr>
          <a:xfrm>
            <a:off x="3638580" y="2615292"/>
            <a:ext cx="8553420" cy="80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Demo: Web part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		 Deployment</a:t>
            </a:r>
          </a:p>
        </p:txBody>
      </p:sp>
      <p:pic>
        <p:nvPicPr>
          <p:cNvPr id="4" name="Graphic 3" descr="Cloud">
            <a:extLst>
              <a:ext uri="{FF2B5EF4-FFF2-40B4-BE49-F238E27FC236}">
                <a16:creationId xmlns:a16="http://schemas.microsoft.com/office/drawing/2014/main" id="{144D3E5C-C1F5-4E3F-863E-C923513DD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003" y="1601014"/>
            <a:ext cx="3070575" cy="3070575"/>
          </a:xfrm>
          <a:prstGeom prst="rect">
            <a:avLst/>
          </a:prstGeom>
        </p:spPr>
      </p:pic>
      <p:pic>
        <p:nvPicPr>
          <p:cNvPr id="6" name="Graphic 5" descr="Box trolley">
            <a:extLst>
              <a:ext uri="{FF2B5EF4-FFF2-40B4-BE49-F238E27FC236}">
                <a16:creationId xmlns:a16="http://schemas.microsoft.com/office/drawing/2014/main" id="{C8C4B1BB-7621-4D84-87EA-A36899FF1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090" y="27787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8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81963" y="2162724"/>
            <a:ext cx="11036120" cy="3810970"/>
          </a:xfrm>
        </p:spPr>
        <p:txBody>
          <a:bodyPr>
            <a:normAutofit fontScale="92500" lnSpcReduction="20000"/>
          </a:bodyPr>
          <a:lstStyle/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3137" dirty="0">
                <a:solidFill>
                  <a:schemeClr val="tx1"/>
                </a:solidFill>
              </a:rPr>
              <a:t>Planned to get released by end of July – 1.7 in Ignite timeframe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3137" dirty="0">
                <a:solidFill>
                  <a:schemeClr val="tx1"/>
                </a:solidFill>
              </a:rPr>
              <a:t>Tenant wide deployment of SharePoint Framework Extensions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3137" dirty="0">
                <a:solidFill>
                  <a:schemeClr val="tx1"/>
                </a:solidFill>
              </a:rPr>
              <a:t>GA of Graph and 3</a:t>
            </a:r>
            <a:r>
              <a:rPr lang="en-US" sz="3137" baseline="30000" dirty="0">
                <a:solidFill>
                  <a:schemeClr val="tx1"/>
                </a:solidFill>
              </a:rPr>
              <a:t>rd</a:t>
            </a:r>
            <a:r>
              <a:rPr lang="en-US" sz="3137" dirty="0">
                <a:solidFill>
                  <a:schemeClr val="tx1"/>
                </a:solidFill>
              </a:rPr>
              <a:t> party API calls from SharePoint Framework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3137" dirty="0">
                <a:solidFill>
                  <a:schemeClr val="tx1"/>
                </a:solidFill>
              </a:rPr>
              <a:t>GA of Dialog Framework (still in beta)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3137" dirty="0">
                <a:solidFill>
                  <a:schemeClr val="tx1"/>
                </a:solidFill>
              </a:rPr>
              <a:t>Support for React 16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3137" dirty="0">
                <a:solidFill>
                  <a:schemeClr val="tx1"/>
                </a:solidFill>
              </a:rPr>
              <a:t>Preview of socket.io 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3137" dirty="0">
                <a:solidFill>
                  <a:schemeClr val="tx1"/>
                </a:solidFill>
              </a:rPr>
              <a:t>SharePoint 2019 support (choosing the right version)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3137" dirty="0">
                <a:solidFill>
                  <a:schemeClr val="tx1"/>
                </a:solidFill>
              </a:rPr>
              <a:t>Other “things”… some surprises always there…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2C1FA-5811-4B37-B4F4-2B90D03486BD}"/>
              </a:ext>
            </a:extLst>
          </p:cNvPr>
          <p:cNvSpPr/>
          <p:nvPr/>
        </p:nvSpPr>
        <p:spPr>
          <a:xfrm>
            <a:off x="647910" y="2120919"/>
            <a:ext cx="44820" cy="385277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lIns="548484" anchor="ctr" anchorCtr="0">
            <a:no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262626"/>
                  </a:gs>
                  <a:gs pos="100000">
                    <a:srgbClr val="26262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262626"/>
                  </a:gs>
                  <a:gs pos="100000">
                    <a:srgbClr val="262626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CD579F-9AD0-48A5-9617-308E7D1F8AB3}"/>
              </a:ext>
            </a:extLst>
          </p:cNvPr>
          <p:cNvSpPr/>
          <p:nvPr/>
        </p:nvSpPr>
        <p:spPr bwMode="auto">
          <a:xfrm rot="825080">
            <a:off x="6306022" y="503817"/>
            <a:ext cx="6244615" cy="611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Schedule and content is subject to change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9448" y="487719"/>
            <a:ext cx="11654187" cy="899409"/>
          </a:xfrm>
        </p:spPr>
        <p:txBody>
          <a:bodyPr>
            <a:normAutofit fontScale="90000"/>
          </a:bodyPr>
          <a:lstStyle/>
          <a:p>
            <a:r>
              <a:rPr lang="en-US" sz="5293" dirty="0"/>
              <a:t>SharePoint Framework 1.6 </a:t>
            </a:r>
            <a:br>
              <a:rPr lang="en-US" sz="5293" dirty="0"/>
            </a:br>
            <a:r>
              <a:rPr lang="en-US" sz="3529" dirty="0"/>
              <a:t>- Current plan – ETA: end of July 2018</a:t>
            </a:r>
            <a:endParaRPr lang="en-US" sz="5293" dirty="0"/>
          </a:p>
        </p:txBody>
      </p:sp>
    </p:spTree>
    <p:extLst>
      <p:ext uri="{BB962C8B-B14F-4D97-AF65-F5344CB8AC3E}">
        <p14:creationId xmlns:p14="http://schemas.microsoft.com/office/powerpoint/2010/main" val="87499917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9448" y="487719"/>
            <a:ext cx="11654187" cy="899409"/>
          </a:xfrm>
        </p:spPr>
        <p:txBody>
          <a:bodyPr/>
          <a:lstStyle/>
          <a:p>
            <a:r>
              <a:rPr lang="en-US" sz="5293"/>
              <a:t>SharePoint 2019 – Dev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8055" y="1830687"/>
            <a:ext cx="4558839" cy="3697753"/>
          </a:xfrm>
          <a:ln>
            <a:solidFill>
              <a:srgbClr val="92D050"/>
            </a:solidFill>
          </a:ln>
        </p:spPr>
        <p:txBody>
          <a:bodyPr>
            <a:normAutofit lnSpcReduction="10000"/>
          </a:bodyPr>
          <a:lstStyle/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endParaRPr lang="en-US" sz="1765" dirty="0">
              <a:solidFill>
                <a:schemeClr val="tx1"/>
              </a:solidFill>
            </a:endParaRP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  <a:latin typeface="+mj-lt"/>
              </a:rPr>
              <a:t>Modern pages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</a:rPr>
              <a:t>Modern sites – Modern team and communication site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  <a:latin typeface="+mj-lt"/>
              </a:rPr>
              <a:t>SharePoint Framework Extensions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  <a:latin typeface="+mj-lt"/>
              </a:rPr>
              <a:t>Webhooks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  <a:latin typeface="+mj-lt"/>
              </a:rPr>
              <a:t>Asset packaging (no CDN)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</a:rPr>
              <a:t>Column formatting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</a:rPr>
              <a:t>(Tenant scoped deployment)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</a:rPr>
              <a:t>(ALM APIs)</a:t>
            </a:r>
            <a:endParaRPr lang="en-US" sz="1863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82096-B3E5-4856-9A2A-282C93194F07}"/>
              </a:ext>
            </a:extLst>
          </p:cNvPr>
          <p:cNvSpPr/>
          <p:nvPr/>
        </p:nvSpPr>
        <p:spPr bwMode="auto">
          <a:xfrm>
            <a:off x="608055" y="1660968"/>
            <a:ext cx="4558838" cy="4436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Yes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0BF896-6A54-438D-B452-046D71EABD1D}"/>
              </a:ext>
            </a:extLst>
          </p:cNvPr>
          <p:cNvSpPr txBox="1">
            <a:spLocks/>
          </p:cNvSpPr>
          <p:nvPr/>
        </p:nvSpPr>
        <p:spPr>
          <a:xfrm>
            <a:off x="5850818" y="1830687"/>
            <a:ext cx="4558839" cy="3697753"/>
          </a:xfrm>
          <a:prstGeom prst="rect">
            <a:avLst/>
          </a:prstGeom>
          <a:ln>
            <a:solidFill>
              <a:srgbClr val="FF7F00"/>
            </a:solidFill>
          </a:ln>
        </p:spPr>
        <p:txBody>
          <a:bodyPr vert="horz" wrap="square" lIns="143428" tIns="89642" rIns="143428" bIns="89642" rtlCol="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3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Site Designs</a:t>
            </a: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3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Hub  sites</a:t>
            </a: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3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Site collection app catalog</a:t>
            </a: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3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“Tenant” properties</a:t>
            </a: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863" dirty="0">
                <a:solidFill>
                  <a:srgbClr val="262626"/>
                </a:solidFill>
                <a:latin typeface="Segoe UI Semibold"/>
              </a:rPr>
              <a:t>View Formatting</a:t>
            </a:r>
            <a:endParaRPr kumimoji="0" lang="en-US" sz="1863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63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00094F-C979-4113-BE4F-9E862A750744}"/>
              </a:ext>
            </a:extLst>
          </p:cNvPr>
          <p:cNvSpPr/>
          <p:nvPr/>
        </p:nvSpPr>
        <p:spPr bwMode="auto">
          <a:xfrm>
            <a:off x="5850817" y="1660968"/>
            <a:ext cx="4558838" cy="443627"/>
          </a:xfrm>
          <a:prstGeom prst="rect">
            <a:avLst/>
          </a:prstGeom>
          <a:solidFill>
            <a:srgbClr val="FF7F00"/>
          </a:solidFill>
          <a:ln>
            <a:solidFill>
              <a:srgbClr val="FF7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3E790-A19D-40C6-AC6B-BDB3B6C2943B}"/>
              </a:ext>
            </a:extLst>
          </p:cNvPr>
          <p:cNvSpPr txBox="1"/>
          <p:nvPr/>
        </p:nvSpPr>
        <p:spPr>
          <a:xfrm rot="463605">
            <a:off x="4508333" y="4445646"/>
            <a:ext cx="5033550" cy="6155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Preliminary plan, subject to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531A7-B433-493F-8CF6-6C73989F9EA1}"/>
              </a:ext>
            </a:extLst>
          </p:cNvPr>
          <p:cNvSpPr txBox="1"/>
          <p:nvPr/>
        </p:nvSpPr>
        <p:spPr>
          <a:xfrm>
            <a:off x="608055" y="5754760"/>
            <a:ext cx="9801600" cy="6155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262626"/>
                    </a:gs>
                    <a:gs pos="30000">
                      <a:srgbClr val="26262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2019 SharePoint Framework 3</a:t>
            </a:r>
            <a:r>
              <a:rPr kumimoji="0" lang="en-US" sz="2353" b="0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262626"/>
                    </a:gs>
                    <a:gs pos="30000">
                      <a:srgbClr val="26262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rd</a:t>
            </a: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262626"/>
                    </a:gs>
                    <a:gs pos="30000">
                      <a:srgbClr val="26262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party version will be 1.4</a:t>
            </a:r>
          </a:p>
        </p:txBody>
      </p:sp>
    </p:spTree>
    <p:extLst>
      <p:ext uri="{BB962C8B-B14F-4D97-AF65-F5344CB8AC3E}">
        <p14:creationId xmlns:p14="http://schemas.microsoft.com/office/powerpoint/2010/main" val="592678111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DE22-BE8C-4B57-84EE-E127E4BA97FB}"/>
              </a:ext>
            </a:extLst>
          </p:cNvPr>
          <p:cNvSpPr/>
          <p:nvPr/>
        </p:nvSpPr>
        <p:spPr>
          <a:xfrm>
            <a:off x="0" y="0"/>
            <a:ext cx="12192000" cy="641789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82DA13-5EC3-497F-8CB1-9F7AC0CC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861187"/>
          </a:xfrm>
        </p:spPr>
        <p:txBody>
          <a:bodyPr anchor="ctr"/>
          <a:lstStyle/>
          <a:p>
            <a:r>
              <a:rPr lang="en-US" sz="14400" dirty="0">
                <a:ln w="28575"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aka.ms/sppnp</a:t>
            </a:r>
          </a:p>
        </p:txBody>
      </p:sp>
    </p:spTree>
    <p:extLst>
      <p:ext uri="{BB962C8B-B14F-4D97-AF65-F5344CB8AC3E}">
        <p14:creationId xmlns:p14="http://schemas.microsoft.com/office/powerpoint/2010/main" val="3761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ain, nature&#10;&#10;Description generated with very high confidence">
            <a:extLst>
              <a:ext uri="{FF2B5EF4-FFF2-40B4-BE49-F238E27FC236}">
                <a16:creationId xmlns:a16="http://schemas.microsoft.com/office/drawing/2014/main" id="{BDB428AB-0D44-4081-8DCB-88DA3A68B2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B510FE-E607-4DD5-921B-2F52E7350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3848" y="203200"/>
            <a:ext cx="5898152" cy="6154867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Bi-Weekly</a:t>
            </a:r>
          </a:p>
          <a:p>
            <a:pPr marL="457200" lvl="1" indent="0">
              <a:buNone/>
            </a:pPr>
            <a:r>
              <a:rPr lang="en-US" sz="3900" dirty="0">
                <a:solidFill>
                  <a:schemeClr val="bg1"/>
                </a:solidFill>
                <a:latin typeface="+mj-lt"/>
              </a:rPr>
              <a:t>SP General Development</a:t>
            </a:r>
          </a:p>
          <a:p>
            <a:pPr marL="914400" lvl="1"/>
            <a:r>
              <a:rPr lang="en-US" sz="3300" dirty="0">
                <a:solidFill>
                  <a:schemeClr val="bg1"/>
                </a:solidFill>
                <a:latin typeface="+mn-lt"/>
              </a:rPr>
              <a:t>aka.ms/</a:t>
            </a:r>
            <a:r>
              <a:rPr lang="en-US" sz="3300" dirty="0" err="1">
                <a:solidFill>
                  <a:schemeClr val="bg1"/>
                </a:solidFill>
                <a:latin typeface="+mn-lt"/>
              </a:rPr>
              <a:t>sppnp</a:t>
            </a:r>
            <a:r>
              <a:rPr lang="en-US" sz="3300" dirty="0">
                <a:solidFill>
                  <a:schemeClr val="bg1"/>
                </a:solidFill>
                <a:latin typeface="+mn-lt"/>
              </a:rPr>
              <a:t>-core-sig-call</a:t>
            </a:r>
          </a:p>
          <a:p>
            <a:pPr marL="914400" lvl="1"/>
            <a:r>
              <a:rPr lang="en-US" sz="3300" dirty="0">
                <a:solidFill>
                  <a:schemeClr val="bg1"/>
                </a:solidFill>
                <a:latin typeface="+mn-lt"/>
              </a:rPr>
              <a:t>PowerShell, Provisioning, CSOM</a:t>
            </a:r>
          </a:p>
          <a:p>
            <a:pPr marL="914400" lvl="1"/>
            <a:r>
              <a:rPr lang="en-US" sz="3300" dirty="0">
                <a:solidFill>
                  <a:schemeClr val="bg1"/>
                </a:solidFill>
                <a:latin typeface="+mn-lt"/>
              </a:rPr>
              <a:t>Next Call: Thursday, 8/9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  <a:latin typeface="+mn-lt"/>
            </a:endParaRPr>
          </a:p>
          <a:p>
            <a:pPr marL="457200" lvl="1" indent="0">
              <a:buNone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Bi-Weekly</a:t>
            </a:r>
          </a:p>
          <a:p>
            <a:pPr marL="457200" lvl="1" indent="0">
              <a:buNone/>
            </a:pPr>
            <a:r>
              <a:rPr lang="en-US" sz="3900" dirty="0">
                <a:solidFill>
                  <a:schemeClr val="bg1"/>
                </a:solidFill>
                <a:latin typeface="+mj-lt"/>
              </a:rPr>
              <a:t>SharePoint Framework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aka.ms/</a:t>
            </a:r>
            <a:r>
              <a:rPr lang="en-US" sz="3400" dirty="0" err="1">
                <a:solidFill>
                  <a:schemeClr val="bg1"/>
                </a:solidFill>
                <a:latin typeface="+mn-lt"/>
              </a:rPr>
              <a:t>sppnp</a:t>
            </a:r>
            <a:r>
              <a:rPr lang="en-US" sz="3400" dirty="0">
                <a:solidFill>
                  <a:schemeClr val="bg1"/>
                </a:solidFill>
                <a:latin typeface="+mn-lt"/>
              </a:rPr>
              <a:t>-</a:t>
            </a:r>
            <a:r>
              <a:rPr lang="en-US" sz="3400" dirty="0" err="1">
                <a:solidFill>
                  <a:schemeClr val="bg1"/>
                </a:solidFill>
                <a:latin typeface="+mn-lt"/>
              </a:rPr>
              <a:t>js</a:t>
            </a:r>
            <a:r>
              <a:rPr lang="en-US" sz="3400" dirty="0">
                <a:solidFill>
                  <a:schemeClr val="bg1"/>
                </a:solidFill>
                <a:latin typeface="+mn-lt"/>
              </a:rPr>
              <a:t>-sig-call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SPFx, PnP JS Core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Next Call: Thursday, 8/2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Monthly</a:t>
            </a:r>
          </a:p>
          <a:p>
            <a:pPr marL="457200" lvl="1" indent="0">
              <a:buNone/>
            </a:pPr>
            <a:r>
              <a:rPr lang="en-US" sz="3900" dirty="0">
                <a:solidFill>
                  <a:schemeClr val="bg1"/>
                </a:solidFill>
                <a:latin typeface="+mj-lt"/>
              </a:rPr>
              <a:t>Community Calls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aka.ms/</a:t>
            </a:r>
            <a:r>
              <a:rPr lang="en-US" sz="3400" dirty="0" err="1">
                <a:solidFill>
                  <a:schemeClr val="bg1"/>
                </a:solidFill>
                <a:latin typeface="+mn-lt"/>
              </a:rPr>
              <a:t>sppnp</a:t>
            </a:r>
            <a:r>
              <a:rPr lang="en-US" sz="3400" dirty="0">
                <a:solidFill>
                  <a:schemeClr val="bg1"/>
                </a:solidFill>
                <a:latin typeface="+mn-lt"/>
              </a:rPr>
              <a:t>-call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Monthly Summary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Next Call: Tuesday, 8/13</a:t>
            </a:r>
          </a:p>
        </p:txBody>
      </p:sp>
      <p:pic>
        <p:nvPicPr>
          <p:cNvPr id="7" name="Graphic 6" descr="Star">
            <a:extLst>
              <a:ext uri="{FF2B5EF4-FFF2-40B4-BE49-F238E27FC236}">
                <a16:creationId xmlns:a16="http://schemas.microsoft.com/office/drawing/2014/main" id="{EEAA7C9F-1446-44EA-ABAB-8B98A75C5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29689">
            <a:off x="9819912" y="4048760"/>
            <a:ext cx="914400" cy="914400"/>
          </a:xfrm>
          <a:prstGeom prst="rect">
            <a:avLst/>
          </a:prstGeom>
        </p:spPr>
      </p:pic>
      <p:sp>
        <p:nvSpPr>
          <p:cNvPr id="6" name="Shape 687">
            <a:extLst>
              <a:ext uri="{FF2B5EF4-FFF2-40B4-BE49-F238E27FC236}">
                <a16:creationId xmlns:a16="http://schemas.microsoft.com/office/drawing/2014/main" id="{4CC9A1D3-546A-4188-A574-AF2266C06C32}"/>
              </a:ext>
            </a:extLst>
          </p:cNvPr>
          <p:cNvSpPr/>
          <p:nvPr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blipFill dpi="0" rotWithShape="1">
            <a:blip r:embed="rId4"/>
            <a:srcRect/>
            <a:stretch>
              <a:fillRect t="-18000" r="-12000" b="-36000"/>
            </a:stretch>
          </a:blip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48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Group">
            <a:extLst>
              <a:ext uri="{FF2B5EF4-FFF2-40B4-BE49-F238E27FC236}">
                <a16:creationId xmlns:a16="http://schemas.microsoft.com/office/drawing/2014/main" id="{521DEFB8-53F2-43E7-81A5-9C37007C133B}"/>
              </a:ext>
            </a:extLst>
          </p:cNvPr>
          <p:cNvPicPr>
            <a:picLocks noGrp="1" noChangeAspect="1"/>
          </p:cNvPicPr>
          <p:nvPr>
            <p:ph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0250" y="943631"/>
            <a:ext cx="2662515" cy="2662515"/>
          </a:xfrm>
        </p:spPr>
      </p:pic>
      <p:pic>
        <p:nvPicPr>
          <p:cNvPr id="13" name="Content Placeholder 12" descr="Megaphone">
            <a:extLst>
              <a:ext uri="{FF2B5EF4-FFF2-40B4-BE49-F238E27FC236}">
                <a16:creationId xmlns:a16="http://schemas.microsoft.com/office/drawing/2014/main" id="{244F596D-5D35-4AB3-998D-1F112E0A0B0D}"/>
              </a:ext>
            </a:extLst>
          </p:cNvPr>
          <p:cNvPicPr>
            <a:picLocks noGrp="1" noChangeAspect="1"/>
          </p:cNvPicPr>
          <p:nvPr>
            <p:ph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73" y="1062691"/>
            <a:ext cx="2328303" cy="23283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CE4B98-12A1-4C90-B056-A785FEF96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Official Blog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4"/>
                </a:solidFill>
              </a:rPr>
              <a:t>dev.office.com/blogs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D92019-CFAE-4516-8364-BB58A0AC348D}"/>
              </a:ext>
            </a:extLst>
          </p:cNvPr>
          <p:cNvSpPr>
            <a:spLocks noGrp="1"/>
          </p:cNvSpPr>
          <p:nvPr>
            <p:ph idx="25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Twitter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4"/>
                </a:solidFill>
              </a:rPr>
              <a:t>@</a:t>
            </a:r>
            <a:r>
              <a:rPr lang="en-US" sz="2400" b="1" dirty="0" err="1">
                <a:solidFill>
                  <a:schemeClr val="accent4"/>
                </a:solidFill>
              </a:rPr>
              <a:t>OfficeDevPnP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C501D9-9B42-496E-A884-A0F3CA738CF3}"/>
              </a:ext>
            </a:extLst>
          </p:cNvPr>
          <p:cNvSpPr>
            <a:spLocks noGrp="1"/>
          </p:cNvSpPr>
          <p:nvPr>
            <p:ph idx="26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Tech Community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4"/>
                </a:solidFill>
              </a:rPr>
              <a:t>aka.ms/sppnp-community</a:t>
            </a:r>
          </a:p>
        </p:txBody>
      </p:sp>
      <p:pic>
        <p:nvPicPr>
          <p:cNvPr id="22" name="Content Placeholder 21" descr="Twitter Bird">
            <a:extLst>
              <a:ext uri="{FF2B5EF4-FFF2-40B4-BE49-F238E27FC236}">
                <a16:creationId xmlns:a16="http://schemas.microsoft.com/office/drawing/2014/main" id="{6D6F19C4-25E9-4952-A0F3-C3F6022AE41F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867" b="76267" l="33667" r="65567">
                        <a14:foregroundMark x1="34967" y1="31667" x2="34967" y2="31667"/>
                        <a14:foregroundMark x1="35533" y1="26600" x2="36133" y2="33133"/>
                        <a14:foregroundMark x1="56667" y1="25533" x2="56667" y2="25533"/>
                        <a14:foregroundMark x1="39133" y1="73800" x2="39133" y2="73800"/>
                        <a14:foregroundMark x1="45200" y1="76267" x2="45200" y2="76267"/>
                        <a14:foregroundMark x1="34833" y1="71733" x2="34833" y2="71733"/>
                        <a14:foregroundMark x1="33667" y1="71067" x2="33667" y2="71067"/>
                        <a14:foregroundMark x1="65267" y1="25800" x2="65267" y2="25800"/>
                        <a14:foregroundMark x1="65600" y1="30867" x2="65600" y2="30867"/>
                        <a14:foregroundMark x1="65400" y1="24600" x2="65400" y2="24600"/>
                        <a14:foregroundMark x1="56533" y1="23867" x2="56533" y2="23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7" t="21485" r="32227" b="20477"/>
          <a:stretch/>
        </p:blipFill>
        <p:spPr bwMode="auto">
          <a:xfrm>
            <a:off x="5040118" y="1452656"/>
            <a:ext cx="2109485" cy="17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32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5C9DC-1B23-4A84-BD5E-9AF081FC78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67764"/>
            <a:ext cx="12192000" cy="2675636"/>
          </a:xfrm>
        </p:spPr>
        <p:txBody>
          <a:bodyPr anchor="ctr">
            <a:noAutofit/>
          </a:bodyPr>
          <a:lstStyle/>
          <a:p>
            <a:pPr algn="ctr"/>
            <a:r>
              <a:rPr lang="en-US" sz="8800" cap="all" dirty="0">
                <a:solidFill>
                  <a:schemeClr val="bg1"/>
                </a:solidFill>
              </a:rPr>
              <a:t>SharePoint Framework</a:t>
            </a:r>
            <a:endParaRPr lang="en-US" sz="4400" cap="al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34695-1686-40C4-8C42-CDD476DA76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219448"/>
            <a:ext cx="12192000" cy="714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200" dirty="0">
                <a:solidFill>
                  <a:schemeClr val="accent1"/>
                </a:solidFill>
              </a:rPr>
              <a:t>What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dirty="0">
                <a:solidFill>
                  <a:schemeClr val="accent1"/>
                </a:solidFill>
              </a:rPr>
              <a:t>When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 </a:t>
            </a:r>
            <a:r>
              <a:rPr lang="en-US" sz="6200" dirty="0">
                <a:solidFill>
                  <a:schemeClr val="accent1"/>
                </a:solidFill>
                <a:cs typeface="Arial" panose="020B0604020202020204" pitchFamily="34" charset="0"/>
              </a:rPr>
              <a:t>Why</a:t>
            </a:r>
            <a:endParaRPr lang="en-US" sz="6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town.duckworths.com/app/media/sites/7/dw-uptown-home-featured.jpg">
            <a:extLst>
              <a:ext uri="{FF2B5EF4-FFF2-40B4-BE49-F238E27FC236}">
                <a16:creationId xmlns:a16="http://schemas.microsoft.com/office/drawing/2014/main" id="{DDAD892E-5455-45F5-9977-B6E68194E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4" b="9833"/>
          <a:stretch/>
        </p:blipFill>
        <p:spPr bwMode="auto">
          <a:xfrm>
            <a:off x="20" y="10"/>
            <a:ext cx="12191980" cy="64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33DDF7-BBBF-4935-A3DF-993E806BF3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701" y="639763"/>
            <a:ext cx="2752725" cy="2709862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84F13-8B56-45F1-826B-8895D13AB1C6}"/>
              </a:ext>
            </a:extLst>
          </p:cNvPr>
          <p:cNvSpPr txBox="1"/>
          <p:nvPr/>
        </p:nvSpPr>
        <p:spPr>
          <a:xfrm>
            <a:off x="203044" y="1422705"/>
            <a:ext cx="3626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SharePint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81AF2-CF00-4400-8F79-CA5E2B32516E}"/>
              </a:ext>
            </a:extLst>
          </p:cNvPr>
          <p:cNvSpPr txBox="1"/>
          <p:nvPr/>
        </p:nvSpPr>
        <p:spPr>
          <a:xfrm>
            <a:off x="348516" y="2118038"/>
            <a:ext cx="333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Happy Hour after SPCLT</a:t>
            </a:r>
          </a:p>
        </p:txBody>
      </p:sp>
    </p:spTree>
    <p:extLst>
      <p:ext uri="{BB962C8B-B14F-4D97-AF65-F5344CB8AC3E}">
        <p14:creationId xmlns:p14="http://schemas.microsoft.com/office/powerpoint/2010/main" val="3814659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6A634-C97A-49C5-A5B3-92CBFB4D2CAD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QR Codes for  Speaker Survey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Session #1</a:t>
            </a:r>
          </a:p>
        </p:txBody>
      </p:sp>
      <p:pic>
        <p:nvPicPr>
          <p:cNvPr id="4" name="Picture 4" descr="A picture containing indoor, crossword puzzle, black, piece&#10;&#10;Description generated with high confidence">
            <a:extLst>
              <a:ext uri="{FF2B5EF4-FFF2-40B4-BE49-F238E27FC236}">
                <a16:creationId xmlns:a16="http://schemas.microsoft.com/office/drawing/2014/main" id="{D237A71F-9FED-4ED2-B45E-6FBE5C7AA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89D18-1DA1-4E40-90F4-D5921341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942570"/>
            <a:ext cx="5455917" cy="272795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3F89CD-BA3E-D849-8FE5-AA7A9B2F9FED}"/>
              </a:ext>
            </a:extLst>
          </p:cNvPr>
          <p:cNvSpPr txBox="1"/>
          <p:nvPr/>
        </p:nvSpPr>
        <p:spPr>
          <a:xfrm>
            <a:off x="8638443" y="307731"/>
            <a:ext cx="3028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03394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5C9DC-1B23-4A84-BD5E-9AF081FC78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67764"/>
            <a:ext cx="12192000" cy="2675636"/>
          </a:xfrm>
        </p:spPr>
        <p:txBody>
          <a:bodyPr anchor="ctr">
            <a:noAutofit/>
          </a:bodyPr>
          <a:lstStyle/>
          <a:p>
            <a:pPr algn="ctr"/>
            <a:r>
              <a:rPr lang="en-US" sz="8800" cap="all" dirty="0">
                <a:solidFill>
                  <a:schemeClr val="bg1"/>
                </a:solidFill>
              </a:rPr>
              <a:t>SharePoint Framework Development</a:t>
            </a:r>
            <a:endParaRPr lang="en-US" sz="4400" cap="al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34695-1686-40C4-8C42-CDD476DA76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607754"/>
            <a:ext cx="12192000" cy="714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200" dirty="0">
                <a:solidFill>
                  <a:schemeClr val="accent1"/>
                </a:solidFill>
              </a:rPr>
              <a:t>Setup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1"/>
                </a:solidFill>
              </a:rPr>
              <a:t> Tooling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1"/>
                </a:solidFill>
              </a:rPr>
              <a:t> Tips</a:t>
            </a:r>
          </a:p>
        </p:txBody>
      </p:sp>
    </p:spTree>
    <p:extLst>
      <p:ext uri="{BB962C8B-B14F-4D97-AF65-F5344CB8AC3E}">
        <p14:creationId xmlns:p14="http://schemas.microsoft.com/office/powerpoint/2010/main" val="35326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5C9DC-1B23-4A84-BD5E-9AF081FC78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65238"/>
            <a:ext cx="12192000" cy="2566987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sz="8800" cap="all" dirty="0">
                <a:solidFill>
                  <a:schemeClr val="bg1"/>
                </a:solidFill>
              </a:rPr>
              <a:t>Patterns &amp; Practices</a:t>
            </a:r>
            <a:endParaRPr lang="en-US" sz="4400" cap="al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34695-1686-40C4-8C42-CDD476DA76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3832225"/>
            <a:ext cx="12192000" cy="15446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200" dirty="0">
                <a:solidFill>
                  <a:schemeClr val="accent1"/>
                </a:solidFill>
              </a:rPr>
              <a:t>Samples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dirty="0">
                <a:solidFill>
                  <a:schemeClr val="accent1"/>
                </a:solidFill>
              </a:rPr>
              <a:t>Guidance</a:t>
            </a:r>
          </a:p>
        </p:txBody>
      </p:sp>
    </p:spTree>
    <p:extLst>
      <p:ext uri="{BB962C8B-B14F-4D97-AF65-F5344CB8AC3E}">
        <p14:creationId xmlns:p14="http://schemas.microsoft.com/office/powerpoint/2010/main" val="64344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8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theme/theme1.xml><?xml version="1.0" encoding="utf-8"?>
<a:theme xmlns:a="http://schemas.openxmlformats.org/drawingml/2006/main" name="Link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Link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witter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StrangerThings">
      <a:majorFont>
        <a:latin typeface="Indira K"/>
        <a:ea typeface=""/>
        <a:cs typeface=""/>
      </a:majorFont>
      <a:minorFont>
        <a:latin typeface="AvantGarde Cond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StrangerThings">
      <a:majorFont>
        <a:latin typeface="Indira K"/>
        <a:ea typeface=""/>
        <a:cs typeface=""/>
      </a:majorFont>
      <a:minorFont>
        <a:latin typeface="AvantGarde Cond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Link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Custom Design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2118</Words>
  <Application>Microsoft Office PowerPoint</Application>
  <PresentationFormat>Widescreen</PresentationFormat>
  <Paragraphs>554</Paragraphs>
  <Slides>61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61</vt:i4>
      </vt:variant>
    </vt:vector>
  </HeadingPairs>
  <TitlesOfParts>
    <vt:vector size="86" baseType="lpstr">
      <vt:lpstr>Arial</vt:lpstr>
      <vt:lpstr>Arial Black</vt:lpstr>
      <vt:lpstr>AvantGarde CondBook</vt:lpstr>
      <vt:lpstr>Calibri</vt:lpstr>
      <vt:lpstr>Calibri Light</vt:lpstr>
      <vt:lpstr>Helvetica Neue</vt:lpstr>
      <vt:lpstr>Impact</vt:lpstr>
      <vt:lpstr>Indira K</vt:lpstr>
      <vt:lpstr>Lucida Grande</vt:lpstr>
      <vt:lpstr>Raleway</vt:lpstr>
      <vt:lpstr>Segoe Print</vt:lpstr>
      <vt:lpstr>Segoe UI</vt:lpstr>
      <vt:lpstr>Segoe UI Black</vt:lpstr>
      <vt:lpstr>Segoe UI Light</vt:lpstr>
      <vt:lpstr>Segoe UI Semibold</vt:lpstr>
      <vt:lpstr>Segoe UI Semilight</vt:lpstr>
      <vt:lpstr>Wingdings</vt:lpstr>
      <vt:lpstr>Link</vt:lpstr>
      <vt:lpstr>Custom Design</vt:lpstr>
      <vt:lpstr>1_Link</vt:lpstr>
      <vt:lpstr>Office Theme</vt:lpstr>
      <vt:lpstr>Twitter</vt:lpstr>
      <vt:lpstr>1_Office Theme</vt:lpstr>
      <vt:lpstr>2_Link</vt:lpstr>
      <vt:lpstr>1_Custom Design</vt:lpstr>
      <vt:lpstr>Getting Started with the   SharePoint Framework</vt:lpstr>
      <vt:lpstr>PowerPoint Presentation</vt:lpstr>
      <vt:lpstr>“Me”</vt:lpstr>
      <vt:lpstr>PowerPoint Presentation</vt:lpstr>
      <vt:lpstr>PowerPoint Presentation</vt:lpstr>
      <vt:lpstr>SharePoint Framework</vt:lpstr>
      <vt:lpstr>SharePoint Framework Development</vt:lpstr>
      <vt:lpstr>Patterns &amp; Practices</vt:lpstr>
      <vt:lpstr>PowerPoint Presentation</vt:lpstr>
      <vt:lpstr>PowerPoint Presentation</vt:lpstr>
      <vt:lpstr>PowerPoint Presentation</vt:lpstr>
      <vt:lpstr>SharePoint Framework (SPFx)</vt:lpstr>
      <vt:lpstr>SPFx Web Parts</vt:lpstr>
      <vt:lpstr>SPFx Web Parts</vt:lpstr>
      <vt:lpstr>SPFx Web Parts</vt:lpstr>
      <vt:lpstr>SPFx Extensions</vt:lpstr>
      <vt:lpstr>Application Customizers</vt:lpstr>
      <vt:lpstr>Application Customizers</vt:lpstr>
      <vt:lpstr>ListView Command Sets</vt:lpstr>
      <vt:lpstr>Field Customizers</vt:lpstr>
      <vt:lpstr>Field Customizers</vt:lpstr>
      <vt:lpstr>Column Formatting vs Field Customizer</vt:lpstr>
      <vt:lpstr>Column Formatting vs Field Customizer</vt:lpstr>
      <vt:lpstr>Column Formatting vs Field Customizer</vt:lpstr>
      <vt:lpstr>Column Formatting vs Field Customizer</vt:lpstr>
      <vt:lpstr>Column Formatting vs Field Customizer</vt:lpstr>
      <vt:lpstr>Column Formatting vs Field Customizer</vt:lpstr>
      <vt:lpstr>PowerPoint Presentation</vt:lpstr>
      <vt:lpstr>Tool Comparison</vt:lpstr>
      <vt:lpstr>Tool Comparison</vt:lpstr>
      <vt:lpstr>PowerPoint Presentation</vt:lpstr>
      <vt:lpstr>1. Install NodeJS LTS</vt:lpstr>
      <vt:lpstr>2. Install VS Code</vt:lpstr>
      <vt:lpstr>3. Install Yeoman &amp; Gulp</vt:lpstr>
      <vt:lpstr>4. Install the SPFx Generator</vt:lpstr>
      <vt:lpstr>Generating a Solution</vt:lpstr>
      <vt:lpstr>PowerPoint Presentation</vt:lpstr>
      <vt:lpstr>SharePoint Workbench</vt:lpstr>
      <vt:lpstr>Anatomy of the SharePoint Workbench</vt:lpstr>
      <vt:lpstr>Anatomy of the SharePoint Workbench</vt:lpstr>
      <vt:lpstr>Anatomy of the SharePoint Workbench</vt:lpstr>
      <vt:lpstr>Anatomy of the SharePoint Workbench</vt:lpstr>
      <vt:lpstr>SPFx Solution Structure</vt:lpstr>
      <vt:lpstr>SPFx Solution Structure</vt:lpstr>
      <vt:lpstr>SPFx Solution Structure</vt:lpstr>
      <vt:lpstr>SPFx Solution Structure</vt:lpstr>
      <vt:lpstr>PowerPoint Presentation</vt:lpstr>
      <vt:lpstr>PowerPoint Presentation</vt:lpstr>
      <vt:lpstr>PowerPoint Presentation</vt:lpstr>
      <vt:lpstr>Office UI Fabric</vt:lpstr>
      <vt:lpstr>PowerPoint Presentation</vt:lpstr>
      <vt:lpstr>Deployment</vt:lpstr>
      <vt:lpstr>PowerPoint Presentation</vt:lpstr>
      <vt:lpstr>SharePoint Framework 1.6  - Current plan – ETA: end of July 2018</vt:lpstr>
      <vt:lpstr>SharePoint 2019 – Dev Platform</vt:lpstr>
      <vt:lpstr>aka.ms/sppnp</vt:lpstr>
      <vt:lpstr>PowerPoint Presentation</vt:lpstr>
      <vt:lpstr>PowerPoint Presentation</vt:lpstr>
      <vt:lpstr>PowerPoint Presentation</vt:lpstr>
      <vt:lpstr>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the   SharePoint Framework</dc:title>
  <dc:creator>Chris Kent</dc:creator>
  <cp:lastModifiedBy>Chris Kent</cp:lastModifiedBy>
  <cp:revision>65</cp:revision>
  <dcterms:created xsi:type="dcterms:W3CDTF">2018-08-09T03:43:15Z</dcterms:created>
  <dcterms:modified xsi:type="dcterms:W3CDTF">2018-08-11T13:33:58Z</dcterms:modified>
</cp:coreProperties>
</file>